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1.jpg" ContentType="image/png"/>
  <Override PartName="/ppt/media/image27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2" r:id="rId2"/>
    <p:sldId id="261" r:id="rId3"/>
    <p:sldId id="262" r:id="rId4"/>
    <p:sldId id="271" r:id="rId5"/>
    <p:sldId id="272" r:id="rId6"/>
    <p:sldId id="273" r:id="rId7"/>
    <p:sldId id="291" r:id="rId8"/>
    <p:sldId id="257" r:id="rId9"/>
    <p:sldId id="258" r:id="rId10"/>
    <p:sldId id="285" r:id="rId11"/>
    <p:sldId id="263" r:id="rId12"/>
    <p:sldId id="286" r:id="rId13"/>
    <p:sldId id="287" r:id="rId14"/>
    <p:sldId id="278" r:id="rId15"/>
    <p:sldId id="288" r:id="rId16"/>
    <p:sldId id="279" r:id="rId17"/>
    <p:sldId id="280" r:id="rId18"/>
    <p:sldId id="283" r:id="rId19"/>
    <p:sldId id="290" r:id="rId20"/>
    <p:sldId id="264" r:id="rId21"/>
    <p:sldId id="289" r:id="rId22"/>
    <p:sldId id="265" r:id="rId23"/>
    <p:sldId id="277" r:id="rId24"/>
    <p:sldId id="276" r:id="rId25"/>
    <p:sldId id="266" r:id="rId26"/>
    <p:sldId id="267" r:id="rId27"/>
    <p:sldId id="268" r:id="rId28"/>
  </p:sldIdLst>
  <p:sldSz cx="12192000" cy="6858000"/>
  <p:notesSz cx="6858000" cy="9144000"/>
  <p:embeddedFontLst>
    <p:embeddedFont>
      <p:font typeface="B Nazanin" panose="00000400000000000000" pitchFamily="2" charset="-78"/>
      <p:regular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IRANSans(FaNum) Medium" panose="02040503050201020203" pitchFamily="18" charset="-78"/>
      <p:regular r:id="rId36"/>
    </p:embeddedFont>
    <p:embeddedFont>
      <p:font typeface="IRANSans" panose="02040503050201020203" pitchFamily="18" charset="-78"/>
      <p:regular r:id="rId37"/>
      <p:bold r:id="rId38"/>
    </p:embeddedFont>
    <p:embeddedFont>
      <p:font typeface="Goudy Stout" panose="0202090407030B020401" pitchFamily="18" charset="0"/>
      <p:regular r:id="rId39"/>
    </p:embeddedFont>
    <p:embeddedFont>
      <p:font typeface="IRANSans Medium" panose="02040503050201020203" pitchFamily="18" charset="-78"/>
      <p:regular r:id="rId40"/>
    </p:embeddedFont>
  </p:embeddedFontLst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CEF"/>
    <a:srgbClr val="FFC52C"/>
    <a:srgbClr val="FB0C06"/>
    <a:srgbClr val="05BC57"/>
    <a:srgbClr val="E7EDEA"/>
    <a:srgbClr val="020728"/>
    <a:srgbClr val="004070"/>
    <a:srgbClr val="005DA2"/>
    <a:srgbClr val="030D4F"/>
    <a:srgbClr val="C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097193129451192"/>
          <c:y val="5.53899320373067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a-I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Games Made</c:v>
                </c:pt>
              </c:strCache>
            </c:strRef>
          </c:tx>
          <c:spPr>
            <a:solidFill>
              <a:srgbClr val="030D4F"/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956-4071-9DEB-E684EBE5C9E3}"/>
              </c:ext>
            </c:extLst>
          </c:dPt>
          <c:dPt>
            <c:idx val="1"/>
            <c:bubble3D val="0"/>
            <c:spPr>
              <a:solidFill>
                <a:srgbClr val="CEECE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956-4071-9DEB-E684EBE5C9E3}"/>
              </c:ext>
            </c:extLst>
          </c:dPt>
          <c:dPt>
            <c:idx val="2"/>
            <c:bubble3D val="0"/>
            <c:spPr>
              <a:solidFill>
                <a:srgbClr val="FB0C0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956-4071-9DEB-E684EBE5C9E3}"/>
              </c:ext>
            </c:extLst>
          </c:dPt>
          <c:dPt>
            <c:idx val="3"/>
            <c:bubble3D val="0"/>
            <c:spPr>
              <a:solidFill>
                <a:srgbClr val="030D4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17A-47EF-A2CB-1F1179DD76C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24016CA5-6031-4E63-8CC7-BD40685459DF}" type="VALUE">
                      <a:rPr lang="en-US">
                        <a:latin typeface="IRANSans Medium" panose="02040503050201020203" pitchFamily="18" charset="-78"/>
                        <a:cs typeface="IRANSans Medium" panose="02040503050201020203" pitchFamily="18" charset="-78"/>
                      </a:rPr>
                      <a:pPr/>
                      <a:t>[VALUE]</a:t>
                    </a:fld>
                    <a:endParaRPr lang="fa-IR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956-4071-9DEB-E684EBE5C9E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3A9248D-1F74-4C48-B97C-B1FC3A687648}" type="VALUE">
                      <a:rPr lang="en-US">
                        <a:latin typeface="IRANSans Medium" panose="02040503050201020203" pitchFamily="18" charset="-78"/>
                        <a:cs typeface="IRANSans Medium" panose="02040503050201020203" pitchFamily="18" charset="-78"/>
                      </a:rPr>
                      <a:pPr/>
                      <a:t>[VALUE]</a:t>
                    </a:fld>
                    <a:endParaRPr lang="fa-IR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956-4071-9DEB-E684EBE5C9E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9C0DCEC-A694-4AD9-8D71-984756143A0A}" type="VALUE">
                      <a:rPr lang="en-US">
                        <a:solidFill>
                          <a:srgbClr val="CEECEF"/>
                        </a:solidFill>
                        <a:latin typeface="IRANSans Medium" panose="02040503050201020203" pitchFamily="18" charset="-78"/>
                        <a:cs typeface="IRANSans Medium" panose="02040503050201020203" pitchFamily="18" charset="-78"/>
                      </a:rPr>
                      <a:pPr/>
                      <a:t>[VALUE]</a:t>
                    </a:fld>
                    <a:endParaRPr lang="fa-IR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956-4071-9DEB-E684EBE5C9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a-I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Unity</c:v>
                </c:pt>
                <c:pt idx="1">
                  <c:v>Unreal</c:v>
                </c:pt>
                <c:pt idx="2">
                  <c:v>Other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</c:v>
                </c:pt>
                <c:pt idx="1">
                  <c:v>17</c:v>
                </c:pt>
                <c:pt idx="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56-4071-9DEB-E684EBE5C9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a-I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a-I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4205-4216-4D63-BF86-0C5C0C3DBCC8}" type="datetimeFigureOut">
              <a:rPr lang="fa-IR" smtClean="0"/>
              <a:t>22/09/1440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8EB-792C-4A7F-A8A4-64A84847909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07587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4205-4216-4D63-BF86-0C5C0C3DBCC8}" type="datetimeFigureOut">
              <a:rPr lang="fa-IR" smtClean="0"/>
              <a:t>22/09/1440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8EB-792C-4A7F-A8A4-64A84847909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4408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4205-4216-4D63-BF86-0C5C0C3DBCC8}" type="datetimeFigureOut">
              <a:rPr lang="fa-IR" smtClean="0"/>
              <a:t>22/09/1440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8EB-792C-4A7F-A8A4-64A84847909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23401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4205-4216-4D63-BF86-0C5C0C3DBCC8}" type="datetimeFigureOut">
              <a:rPr lang="fa-IR" smtClean="0"/>
              <a:t>22/09/1440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8EB-792C-4A7F-A8A4-64A84847909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624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4205-4216-4D63-BF86-0C5C0C3DBCC8}" type="datetimeFigureOut">
              <a:rPr lang="fa-IR" smtClean="0"/>
              <a:t>22/09/1440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8EB-792C-4A7F-A8A4-64A84847909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4235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4205-4216-4D63-BF86-0C5C0C3DBCC8}" type="datetimeFigureOut">
              <a:rPr lang="fa-IR" smtClean="0"/>
              <a:t>22/09/1440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8EB-792C-4A7F-A8A4-64A84847909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05343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4205-4216-4D63-BF86-0C5C0C3DBCC8}" type="datetimeFigureOut">
              <a:rPr lang="fa-IR" smtClean="0"/>
              <a:t>22/09/1440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8EB-792C-4A7F-A8A4-64A84847909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08380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4205-4216-4D63-BF86-0C5C0C3DBCC8}" type="datetimeFigureOut">
              <a:rPr lang="fa-IR" smtClean="0"/>
              <a:t>22/09/1440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8EB-792C-4A7F-A8A4-64A84847909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31253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4205-4216-4D63-BF86-0C5C0C3DBCC8}" type="datetimeFigureOut">
              <a:rPr lang="fa-IR" smtClean="0"/>
              <a:t>22/09/1440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8EB-792C-4A7F-A8A4-64A84847909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67156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4205-4216-4D63-BF86-0C5C0C3DBCC8}" type="datetimeFigureOut">
              <a:rPr lang="fa-IR" smtClean="0"/>
              <a:t>22/09/1440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8EB-792C-4A7F-A8A4-64A84847909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31566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4205-4216-4D63-BF86-0C5C0C3DBCC8}" type="datetimeFigureOut">
              <a:rPr lang="fa-IR" smtClean="0"/>
              <a:t>22/09/1440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8EB-792C-4A7F-A8A4-64A84847909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6853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74205-4216-4D63-BF86-0C5C0C3DBCC8}" type="datetimeFigureOut">
              <a:rPr lang="fa-IR" smtClean="0"/>
              <a:t>22/09/1440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DF8EB-792C-4A7F-A8A4-64A84847909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3017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9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gif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2809201"/>
            <a:ext cx="9144000" cy="1023938"/>
          </a:xfrm>
        </p:spPr>
        <p:txBody>
          <a:bodyPr>
            <a:normAutofit/>
          </a:bodyPr>
          <a:lstStyle/>
          <a:p>
            <a:r>
              <a:rPr lang="fa-IR" sz="5400" b="1" dirty="0" smtClean="0">
                <a:solidFill>
                  <a:srgbClr val="030D4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آشنایی با موتورهای بازی سازی</a:t>
            </a:r>
            <a:endParaRPr lang="fa-IR" sz="5400" b="1" dirty="0">
              <a:solidFill>
                <a:srgbClr val="030D4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0111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4440400" y="4081160"/>
            <a:ext cx="4297680" cy="558639"/>
            <a:chOff x="4440400" y="4081160"/>
            <a:chExt cx="4297680" cy="558639"/>
          </a:xfrm>
        </p:grpSpPr>
        <p:sp>
          <p:nvSpPr>
            <p:cNvPr id="65" name="Rectangle 64"/>
            <p:cNvSpPr/>
            <p:nvPr/>
          </p:nvSpPr>
          <p:spPr>
            <a:xfrm>
              <a:off x="4440400" y="4081160"/>
              <a:ext cx="4297680" cy="55863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884678" y="4178378"/>
              <a:ext cx="140912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E7EDEA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rPr>
                <a:t>موتور بازی</a:t>
              </a:r>
              <a:endParaRPr lang="fa-IR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152" y="1516031"/>
            <a:ext cx="1584176" cy="1469103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4120360" y="4593146"/>
            <a:ext cx="4937760" cy="55863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43" name="Straight Connector 42"/>
          <p:cNvCxnSpPr/>
          <p:nvPr/>
        </p:nvCxnSpPr>
        <p:spPr>
          <a:xfrm>
            <a:off x="1661160" y="6418891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666240" y="5307703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56080" y="4183696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656080" y="3077209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56080" y="1965007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656080" y="832485"/>
            <a:ext cx="0" cy="10861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endCxn id="18" idx="4"/>
          </p:cNvCxnSpPr>
          <p:nvPr/>
        </p:nvCxnSpPr>
        <p:spPr>
          <a:xfrm>
            <a:off x="1656080" y="-173038"/>
            <a:ext cx="0" cy="108616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64556" y="6550223"/>
            <a:ext cx="15081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1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دانشگاه صنعتی امیرکبیر</a:t>
            </a:r>
            <a:endParaRPr lang="fa-IR" sz="11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79880" y="76073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Oval 18"/>
          <p:cNvSpPr/>
          <p:nvPr/>
        </p:nvSpPr>
        <p:spPr>
          <a:xfrm>
            <a:off x="1524000" y="1811972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0" name="Oval 19"/>
          <p:cNvSpPr/>
          <p:nvPr/>
        </p:nvSpPr>
        <p:spPr>
          <a:xfrm>
            <a:off x="1579880" y="2985134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1" name="Oval 20"/>
          <p:cNvSpPr/>
          <p:nvPr/>
        </p:nvSpPr>
        <p:spPr>
          <a:xfrm>
            <a:off x="1579880" y="4097336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Oval 21"/>
          <p:cNvSpPr/>
          <p:nvPr/>
        </p:nvSpPr>
        <p:spPr>
          <a:xfrm>
            <a:off x="1579880" y="5209538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Oval 22"/>
          <p:cNvSpPr/>
          <p:nvPr/>
        </p:nvSpPr>
        <p:spPr>
          <a:xfrm>
            <a:off x="1579880" y="632174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TextBox 23"/>
          <p:cNvSpPr txBox="1"/>
          <p:nvPr/>
        </p:nvSpPr>
        <p:spPr>
          <a:xfrm>
            <a:off x="535940" y="64744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41760" y="6527139"/>
            <a:ext cx="65024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4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4/19</a:t>
            </a:r>
            <a:endParaRPr lang="fa-IR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5940" y="1759644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تعریف</a:t>
            </a:r>
            <a:endParaRPr lang="fa-IR" b="1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940" y="2871846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2720" y="5096250"/>
            <a:ext cx="12585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</a:t>
            </a:r>
            <a:r>
              <a:rPr lang="fa-IR" b="1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بندی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8330" y="620845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64556" y="570875"/>
            <a:ext cx="15944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800" b="1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تعریف</a:t>
            </a:r>
            <a:endParaRPr lang="fa-IR" sz="2800" b="1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29126" y="1614582"/>
            <a:ext cx="759124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dirty="0" smtClean="0">
                <a:solidFill>
                  <a:srgbClr val="CEECEF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ساختار لایه ای بازی</a:t>
            </a:r>
          </a:p>
        </p:txBody>
      </p:sp>
      <p:sp>
        <p:nvSpPr>
          <p:cNvPr id="35" name="Oval 34"/>
          <p:cNvSpPr/>
          <p:nvPr/>
        </p:nvSpPr>
        <p:spPr>
          <a:xfrm>
            <a:off x="11122325" y="1708254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46" name="Straight Connector 45"/>
          <p:cNvCxnSpPr/>
          <p:nvPr/>
        </p:nvCxnSpPr>
        <p:spPr>
          <a:xfrm>
            <a:off x="11259485" y="0"/>
            <a:ext cx="0" cy="1849424"/>
          </a:xfrm>
          <a:prstGeom prst="line">
            <a:avLst/>
          </a:prstGeom>
          <a:ln w="38100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84678" y="2579521"/>
            <a:ext cx="140912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solidFill>
                  <a:srgbClr val="020728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بازیکن</a:t>
            </a:r>
            <a:endParaRPr lang="fa-IR" dirty="0">
              <a:solidFill>
                <a:srgbClr val="020728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080480" y="2985592"/>
            <a:ext cx="3017520" cy="558639"/>
            <a:chOff x="5080480" y="2985592"/>
            <a:chExt cx="3017520" cy="558639"/>
          </a:xfrm>
        </p:grpSpPr>
        <p:sp>
          <p:nvSpPr>
            <p:cNvPr id="67" name="Rectangle 66"/>
            <p:cNvSpPr/>
            <p:nvPr/>
          </p:nvSpPr>
          <p:spPr>
            <a:xfrm>
              <a:off x="5080480" y="2985592"/>
              <a:ext cx="3017520" cy="558639"/>
            </a:xfrm>
            <a:prstGeom prst="rect">
              <a:avLst/>
            </a:prstGeom>
            <a:solidFill>
              <a:srgbClr val="004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884678" y="3103238"/>
              <a:ext cx="140912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E7EDEA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rPr>
                <a:t>بازی</a:t>
              </a:r>
              <a:endParaRPr lang="fa-IR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760440" y="3533147"/>
            <a:ext cx="3657600" cy="558639"/>
            <a:chOff x="4760440" y="3533147"/>
            <a:chExt cx="3657600" cy="558639"/>
          </a:xfrm>
        </p:grpSpPr>
        <p:sp>
          <p:nvSpPr>
            <p:cNvPr id="66" name="Rectangle 65"/>
            <p:cNvSpPr/>
            <p:nvPr/>
          </p:nvSpPr>
          <p:spPr>
            <a:xfrm>
              <a:off x="4760440" y="3533147"/>
              <a:ext cx="3657600" cy="558639"/>
            </a:xfrm>
            <a:prstGeom prst="rect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12600" y="3640808"/>
              <a:ext cx="140912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E7EDEA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rPr>
                <a:t>طراح نقشه</a:t>
              </a:r>
              <a:endParaRPr lang="fa-IR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875595" y="3640808"/>
              <a:ext cx="140912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E7EDEA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rPr>
                <a:t>ماد</a:t>
              </a:r>
              <a:endParaRPr lang="fa-IR" dirty="0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580158" y="4704380"/>
            <a:ext cx="2018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E7EDEA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زبان برنامه نویسی</a:t>
            </a:r>
            <a:endParaRPr lang="fa-IR" dirty="0"/>
          </a:p>
        </p:txBody>
      </p:sp>
      <p:grpSp>
        <p:nvGrpSpPr>
          <p:cNvPr id="68" name="Group 67"/>
          <p:cNvGrpSpPr/>
          <p:nvPr/>
        </p:nvGrpSpPr>
        <p:grpSpPr>
          <a:xfrm>
            <a:off x="3846040" y="5151562"/>
            <a:ext cx="5486400" cy="558639"/>
            <a:chOff x="3846040" y="5151562"/>
            <a:chExt cx="5486400" cy="558639"/>
          </a:xfrm>
        </p:grpSpPr>
        <p:sp>
          <p:nvSpPr>
            <p:cNvPr id="63" name="Rectangle 62"/>
            <p:cNvSpPr/>
            <p:nvPr/>
          </p:nvSpPr>
          <p:spPr>
            <a:xfrm>
              <a:off x="3846040" y="5151562"/>
              <a:ext cx="5486400" cy="5586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884678" y="5241950"/>
              <a:ext cx="140912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E7EDEA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rPr>
                <a:t>کامپایلر</a:t>
              </a:r>
              <a:endParaRPr lang="fa-IR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526000" y="5698432"/>
            <a:ext cx="6126480" cy="558639"/>
            <a:chOff x="3526000" y="5698432"/>
            <a:chExt cx="6126480" cy="558639"/>
          </a:xfrm>
        </p:grpSpPr>
        <p:sp>
          <p:nvSpPr>
            <p:cNvPr id="12" name="Rectangle 11"/>
            <p:cNvSpPr/>
            <p:nvPr/>
          </p:nvSpPr>
          <p:spPr>
            <a:xfrm>
              <a:off x="3526000" y="5698432"/>
              <a:ext cx="6126480" cy="5586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884678" y="5756619"/>
              <a:ext cx="140912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E7EDEA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rPr>
                <a:t>زبان ماشین</a:t>
              </a:r>
              <a:endParaRPr lang="fa-IR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422694" y="3984048"/>
            <a:ext cx="10085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ها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151379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6" grpId="0"/>
      <p:bldP spid="35" grpId="0" animBg="1"/>
      <p:bldP spid="11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1661160" y="6418891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666240" y="5307703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56080" y="4183696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656080" y="3077209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56080" y="1965007"/>
            <a:ext cx="0" cy="1086167"/>
          </a:xfrm>
          <a:prstGeom prst="line">
            <a:avLst/>
          </a:prstGeom>
          <a:ln w="28575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656080" y="832485"/>
            <a:ext cx="0" cy="10861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endCxn id="18" idx="4"/>
          </p:cNvCxnSpPr>
          <p:nvPr/>
        </p:nvCxnSpPr>
        <p:spPr>
          <a:xfrm>
            <a:off x="1656080" y="-173038"/>
            <a:ext cx="0" cy="108616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64556" y="6550223"/>
            <a:ext cx="15081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1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دانشگاه صنعتی امیرکبیر</a:t>
            </a:r>
            <a:endParaRPr lang="fa-IR" sz="11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79880" y="76073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Oval 18"/>
          <p:cNvSpPr/>
          <p:nvPr/>
        </p:nvSpPr>
        <p:spPr>
          <a:xfrm>
            <a:off x="1579880" y="1872932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0" name="Oval 19"/>
          <p:cNvSpPr/>
          <p:nvPr/>
        </p:nvSpPr>
        <p:spPr>
          <a:xfrm>
            <a:off x="1518920" y="2924174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1" name="Oval 20"/>
          <p:cNvSpPr/>
          <p:nvPr/>
        </p:nvSpPr>
        <p:spPr>
          <a:xfrm>
            <a:off x="1579880" y="4097336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Oval 21"/>
          <p:cNvSpPr/>
          <p:nvPr/>
        </p:nvSpPr>
        <p:spPr>
          <a:xfrm>
            <a:off x="1579880" y="5209538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Oval 22"/>
          <p:cNvSpPr/>
          <p:nvPr/>
        </p:nvSpPr>
        <p:spPr>
          <a:xfrm>
            <a:off x="1579880" y="632174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TextBox 23"/>
          <p:cNvSpPr txBox="1"/>
          <p:nvPr/>
        </p:nvSpPr>
        <p:spPr>
          <a:xfrm>
            <a:off x="535940" y="64744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41760" y="6527139"/>
            <a:ext cx="65024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4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5/19</a:t>
            </a:r>
            <a:endParaRPr lang="fa-IR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5940" y="1759644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تعریف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940" y="2871846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b="1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2720" y="5096250"/>
            <a:ext cx="12585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 بندی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8330" y="620845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64556" y="570875"/>
            <a:ext cx="15944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800" b="1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sz="2800" b="1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6405240" y="1805019"/>
            <a:ext cx="750498" cy="750498"/>
          </a:xfrm>
          <a:prstGeom prst="ellipse">
            <a:avLst/>
          </a:prstGeom>
          <a:solidFill>
            <a:srgbClr val="FFC52C"/>
          </a:solidFill>
          <a:ln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59" name="TextBox 58"/>
          <p:cNvSpPr txBox="1"/>
          <p:nvPr/>
        </p:nvSpPr>
        <p:spPr>
          <a:xfrm>
            <a:off x="6610116" y="1931929"/>
            <a:ext cx="34074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3600" dirty="0" smtClean="0">
                <a:solidFill>
                  <a:srgbClr val="030D4F"/>
                </a:solidFill>
                <a:latin typeface="IRANSans(FaNum) Medium" panose="02040503050201020203" pitchFamily="18" charset="-78"/>
                <a:cs typeface="IRANSans(FaNum) Medium" panose="02040503050201020203" pitchFamily="18" charset="-78"/>
              </a:rPr>
              <a:t>1</a:t>
            </a:r>
            <a:endParaRPr lang="fa-IR" sz="3600" dirty="0">
              <a:solidFill>
                <a:srgbClr val="030D4F"/>
              </a:solidFill>
              <a:latin typeface="IRANSans(FaNum) Medium" panose="02040503050201020203" pitchFamily="18" charset="-78"/>
              <a:cs typeface="IRANSans(FaNum) Medium" panose="02040503050201020203" pitchFamily="18" charset="-78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02125" y="2185659"/>
            <a:ext cx="7631493" cy="16193"/>
            <a:chOff x="3002125" y="2185659"/>
            <a:chExt cx="7631493" cy="16193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3002125" y="2185659"/>
              <a:ext cx="2613804" cy="0"/>
            </a:xfrm>
            <a:prstGeom prst="line">
              <a:avLst/>
            </a:prstGeom>
            <a:ln w="28575">
              <a:solidFill>
                <a:srgbClr val="FFC5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019814" y="2201852"/>
              <a:ext cx="2613804" cy="0"/>
            </a:xfrm>
            <a:prstGeom prst="line">
              <a:avLst/>
            </a:prstGeom>
            <a:ln w="28575">
              <a:solidFill>
                <a:srgbClr val="FFC5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5581969" y="1167603"/>
            <a:ext cx="23970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800" dirty="0" smtClean="0">
                <a:solidFill>
                  <a:srgbClr val="FFC52C"/>
                </a:solidFill>
                <a:latin typeface="IRANSans(FaNum) Medium" panose="02040503050201020203" pitchFamily="18" charset="-78"/>
                <a:cs typeface="IRANSans(FaNum) Medium" panose="02040503050201020203" pitchFamily="18" charset="-78"/>
              </a:rPr>
              <a:t>موتور رندرینگ</a:t>
            </a:r>
            <a:endParaRPr lang="fa-IR" sz="2800" dirty="0">
              <a:solidFill>
                <a:srgbClr val="FFC52C"/>
              </a:solidFill>
              <a:latin typeface="IRANSans(FaNum) Medium" panose="02040503050201020203" pitchFamily="18" charset="-78"/>
              <a:cs typeface="IRANSans(FaNum) Medium" panose="02040503050201020203" pitchFamily="18" charset="-78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2694" y="3984048"/>
            <a:ext cx="10085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ها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6107" y="2696600"/>
            <a:ext cx="54087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E7EDEA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اشیا چگونه بصورت بلادرنگ نمایش داده شوند</a:t>
            </a:r>
            <a:endParaRPr lang="fa-IR" dirty="0">
              <a:solidFill>
                <a:srgbClr val="E7EDEA"/>
              </a:solidFill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5227" y="5861279"/>
            <a:ext cx="192369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E7EDEA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مدلسازی سه بعدی</a:t>
            </a:r>
            <a:endParaRPr lang="fa-IR" dirty="0">
              <a:solidFill>
                <a:srgbClr val="E7EDEA"/>
              </a:solidFill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484869" y="5280916"/>
            <a:ext cx="192369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E7EDEA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تکسچر و متریال</a:t>
            </a:r>
            <a:endParaRPr lang="fa-IR" dirty="0">
              <a:solidFill>
                <a:srgbClr val="E7EDEA"/>
              </a:solidFill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556036" y="3946855"/>
            <a:ext cx="192369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fa-IR" dirty="0" smtClean="0">
                <a:solidFill>
                  <a:srgbClr val="E7EDEA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نورپردازی</a:t>
            </a:r>
            <a:endParaRPr lang="fa-IR" dirty="0">
              <a:solidFill>
                <a:srgbClr val="E7EDEA"/>
              </a:solidFill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077910" y="3230194"/>
            <a:ext cx="192369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E7EDEA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رندر</a:t>
            </a:r>
            <a:endParaRPr lang="fa-IR" dirty="0">
              <a:solidFill>
                <a:srgbClr val="E7EDEA"/>
              </a:solidFill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228006" y="5390272"/>
            <a:ext cx="4164367" cy="803276"/>
            <a:chOff x="5228006" y="5390272"/>
            <a:chExt cx="4164367" cy="803276"/>
          </a:xfrm>
        </p:grpSpPr>
        <p:sp>
          <p:nvSpPr>
            <p:cNvPr id="36" name="Freeform 35"/>
            <p:cNvSpPr/>
            <p:nvPr/>
          </p:nvSpPr>
          <p:spPr>
            <a:xfrm rot="5400000" flipH="1">
              <a:off x="6986072" y="3725956"/>
              <a:ext cx="741985" cy="4070617"/>
            </a:xfrm>
            <a:custGeom>
              <a:avLst/>
              <a:gdLst>
                <a:gd name="connsiteX0" fmla="*/ 609597 w 609597"/>
                <a:gd name="connsiteY0" fmla="*/ 0 h 3962400"/>
                <a:gd name="connsiteX1" fmla="*/ 486744 w 609597"/>
                <a:gd name="connsiteY1" fmla="*/ 12385 h 3962400"/>
                <a:gd name="connsiteX2" fmla="*/ 0 w 609597"/>
                <a:gd name="connsiteY2" fmla="*/ 609600 h 3962400"/>
                <a:gd name="connsiteX3" fmla="*/ 0 w 609597"/>
                <a:gd name="connsiteY3" fmla="*/ 3352800 h 3962400"/>
                <a:gd name="connsiteX4" fmla="*/ 486744 w 609597"/>
                <a:gd name="connsiteY4" fmla="*/ 3950015 h 3962400"/>
                <a:gd name="connsiteX5" fmla="*/ 609597 w 609597"/>
                <a:gd name="connsiteY5" fmla="*/ 3962400 h 3962400"/>
                <a:gd name="connsiteX6" fmla="*/ 609597 w 609597"/>
                <a:gd name="connsiteY6" fmla="*/ 3836244 h 3962400"/>
                <a:gd name="connsiteX7" fmla="*/ 509911 w 609597"/>
                <a:gd name="connsiteY7" fmla="*/ 3826195 h 3962400"/>
                <a:gd name="connsiteX8" fmla="*/ 114953 w 609597"/>
                <a:gd name="connsiteY8" fmla="*/ 3341597 h 3962400"/>
                <a:gd name="connsiteX9" fmla="*/ 114953 w 609597"/>
                <a:gd name="connsiteY9" fmla="*/ 620803 h 3962400"/>
                <a:gd name="connsiteX10" fmla="*/ 509911 w 609597"/>
                <a:gd name="connsiteY10" fmla="*/ 136205 h 3962400"/>
                <a:gd name="connsiteX11" fmla="*/ 609597 w 609597"/>
                <a:gd name="connsiteY11" fmla="*/ 126156 h 3962400"/>
                <a:gd name="connsiteX12" fmla="*/ 609597 w 609597"/>
                <a:gd name="connsiteY12" fmla="*/ 0 h 3962400"/>
                <a:gd name="connsiteX0" fmla="*/ 609597 w 609597"/>
                <a:gd name="connsiteY0" fmla="*/ 0 h 3962400"/>
                <a:gd name="connsiteX1" fmla="*/ 486744 w 609597"/>
                <a:gd name="connsiteY1" fmla="*/ 12385 h 3962400"/>
                <a:gd name="connsiteX2" fmla="*/ 0 w 609597"/>
                <a:gd name="connsiteY2" fmla="*/ 609600 h 3962400"/>
                <a:gd name="connsiteX3" fmla="*/ 0 w 609597"/>
                <a:gd name="connsiteY3" fmla="*/ 3352800 h 3962400"/>
                <a:gd name="connsiteX4" fmla="*/ 486744 w 609597"/>
                <a:gd name="connsiteY4" fmla="*/ 3950015 h 3962400"/>
                <a:gd name="connsiteX5" fmla="*/ 609597 w 609597"/>
                <a:gd name="connsiteY5" fmla="*/ 3962400 h 3962400"/>
                <a:gd name="connsiteX6" fmla="*/ 509911 w 609597"/>
                <a:gd name="connsiteY6" fmla="*/ 3826195 h 3962400"/>
                <a:gd name="connsiteX7" fmla="*/ 114953 w 609597"/>
                <a:gd name="connsiteY7" fmla="*/ 3341597 h 3962400"/>
                <a:gd name="connsiteX8" fmla="*/ 114953 w 609597"/>
                <a:gd name="connsiteY8" fmla="*/ 620803 h 3962400"/>
                <a:gd name="connsiteX9" fmla="*/ 509911 w 609597"/>
                <a:gd name="connsiteY9" fmla="*/ 136205 h 3962400"/>
                <a:gd name="connsiteX10" fmla="*/ 609597 w 609597"/>
                <a:gd name="connsiteY10" fmla="*/ 126156 h 3962400"/>
                <a:gd name="connsiteX11" fmla="*/ 609597 w 609597"/>
                <a:gd name="connsiteY11" fmla="*/ 0 h 3962400"/>
                <a:gd name="connsiteX0" fmla="*/ 609597 w 609597"/>
                <a:gd name="connsiteY0" fmla="*/ 0 h 3962400"/>
                <a:gd name="connsiteX1" fmla="*/ 486744 w 609597"/>
                <a:gd name="connsiteY1" fmla="*/ 12385 h 3962400"/>
                <a:gd name="connsiteX2" fmla="*/ 0 w 609597"/>
                <a:gd name="connsiteY2" fmla="*/ 609600 h 3962400"/>
                <a:gd name="connsiteX3" fmla="*/ 0 w 609597"/>
                <a:gd name="connsiteY3" fmla="*/ 3352800 h 3962400"/>
                <a:gd name="connsiteX4" fmla="*/ 486744 w 609597"/>
                <a:gd name="connsiteY4" fmla="*/ 3950015 h 3962400"/>
                <a:gd name="connsiteX5" fmla="*/ 609597 w 609597"/>
                <a:gd name="connsiteY5" fmla="*/ 3962400 h 3962400"/>
                <a:gd name="connsiteX6" fmla="*/ 114953 w 609597"/>
                <a:gd name="connsiteY6" fmla="*/ 3341597 h 3962400"/>
                <a:gd name="connsiteX7" fmla="*/ 114953 w 609597"/>
                <a:gd name="connsiteY7" fmla="*/ 620803 h 3962400"/>
                <a:gd name="connsiteX8" fmla="*/ 509911 w 609597"/>
                <a:gd name="connsiteY8" fmla="*/ 136205 h 3962400"/>
                <a:gd name="connsiteX9" fmla="*/ 609597 w 609597"/>
                <a:gd name="connsiteY9" fmla="*/ 126156 h 3962400"/>
                <a:gd name="connsiteX10" fmla="*/ 609597 w 609597"/>
                <a:gd name="connsiteY10" fmla="*/ 0 h 3962400"/>
                <a:gd name="connsiteX0" fmla="*/ 609597 w 609597"/>
                <a:gd name="connsiteY0" fmla="*/ 0 h 3950015"/>
                <a:gd name="connsiteX1" fmla="*/ 486744 w 609597"/>
                <a:gd name="connsiteY1" fmla="*/ 12385 h 3950015"/>
                <a:gd name="connsiteX2" fmla="*/ 0 w 609597"/>
                <a:gd name="connsiteY2" fmla="*/ 609600 h 3950015"/>
                <a:gd name="connsiteX3" fmla="*/ 0 w 609597"/>
                <a:gd name="connsiteY3" fmla="*/ 3352800 h 3950015"/>
                <a:gd name="connsiteX4" fmla="*/ 486744 w 609597"/>
                <a:gd name="connsiteY4" fmla="*/ 3950015 h 3950015"/>
                <a:gd name="connsiteX5" fmla="*/ 114953 w 609597"/>
                <a:gd name="connsiteY5" fmla="*/ 3341597 h 3950015"/>
                <a:gd name="connsiteX6" fmla="*/ 114953 w 609597"/>
                <a:gd name="connsiteY6" fmla="*/ 620803 h 3950015"/>
                <a:gd name="connsiteX7" fmla="*/ 509911 w 609597"/>
                <a:gd name="connsiteY7" fmla="*/ 136205 h 3950015"/>
                <a:gd name="connsiteX8" fmla="*/ 609597 w 609597"/>
                <a:gd name="connsiteY8" fmla="*/ 126156 h 3950015"/>
                <a:gd name="connsiteX9" fmla="*/ 609597 w 609597"/>
                <a:gd name="connsiteY9" fmla="*/ 0 h 3950015"/>
                <a:gd name="connsiteX0" fmla="*/ 609597 w 609597"/>
                <a:gd name="connsiteY0" fmla="*/ 0 h 3688749"/>
                <a:gd name="connsiteX1" fmla="*/ 486744 w 609597"/>
                <a:gd name="connsiteY1" fmla="*/ 12385 h 3688749"/>
                <a:gd name="connsiteX2" fmla="*/ 0 w 609597"/>
                <a:gd name="connsiteY2" fmla="*/ 609600 h 3688749"/>
                <a:gd name="connsiteX3" fmla="*/ 0 w 609597"/>
                <a:gd name="connsiteY3" fmla="*/ 3352800 h 3688749"/>
                <a:gd name="connsiteX4" fmla="*/ 114953 w 609597"/>
                <a:gd name="connsiteY4" fmla="*/ 3341597 h 3688749"/>
                <a:gd name="connsiteX5" fmla="*/ 114953 w 609597"/>
                <a:gd name="connsiteY5" fmla="*/ 620803 h 3688749"/>
                <a:gd name="connsiteX6" fmla="*/ 509911 w 609597"/>
                <a:gd name="connsiteY6" fmla="*/ 136205 h 3688749"/>
                <a:gd name="connsiteX7" fmla="*/ 609597 w 609597"/>
                <a:gd name="connsiteY7" fmla="*/ 126156 h 3688749"/>
                <a:gd name="connsiteX8" fmla="*/ 609597 w 609597"/>
                <a:gd name="connsiteY8" fmla="*/ 0 h 3688749"/>
                <a:gd name="connsiteX0" fmla="*/ 609597 w 609597"/>
                <a:gd name="connsiteY0" fmla="*/ 0 h 3552935"/>
                <a:gd name="connsiteX1" fmla="*/ 486744 w 609597"/>
                <a:gd name="connsiteY1" fmla="*/ 12385 h 3552935"/>
                <a:gd name="connsiteX2" fmla="*/ 0 w 609597"/>
                <a:gd name="connsiteY2" fmla="*/ 609600 h 3552935"/>
                <a:gd name="connsiteX3" fmla="*/ 0 w 609597"/>
                <a:gd name="connsiteY3" fmla="*/ 3352800 h 3552935"/>
                <a:gd name="connsiteX4" fmla="*/ 114953 w 609597"/>
                <a:gd name="connsiteY4" fmla="*/ 3341597 h 3552935"/>
                <a:gd name="connsiteX5" fmla="*/ 114953 w 609597"/>
                <a:gd name="connsiteY5" fmla="*/ 620803 h 3552935"/>
                <a:gd name="connsiteX6" fmla="*/ 509911 w 609597"/>
                <a:gd name="connsiteY6" fmla="*/ 136205 h 3552935"/>
                <a:gd name="connsiteX7" fmla="*/ 609597 w 609597"/>
                <a:gd name="connsiteY7" fmla="*/ 126156 h 3552935"/>
                <a:gd name="connsiteX8" fmla="*/ 609597 w 609597"/>
                <a:gd name="connsiteY8" fmla="*/ 0 h 3552935"/>
                <a:gd name="connsiteX0" fmla="*/ 609597 w 609597"/>
                <a:gd name="connsiteY0" fmla="*/ 0 h 3352800"/>
                <a:gd name="connsiteX1" fmla="*/ 486744 w 609597"/>
                <a:gd name="connsiteY1" fmla="*/ 12385 h 3352800"/>
                <a:gd name="connsiteX2" fmla="*/ 0 w 609597"/>
                <a:gd name="connsiteY2" fmla="*/ 609600 h 3352800"/>
                <a:gd name="connsiteX3" fmla="*/ 0 w 609597"/>
                <a:gd name="connsiteY3" fmla="*/ 3352800 h 3352800"/>
                <a:gd name="connsiteX4" fmla="*/ 114953 w 609597"/>
                <a:gd name="connsiteY4" fmla="*/ 3341597 h 3352800"/>
                <a:gd name="connsiteX5" fmla="*/ 114953 w 609597"/>
                <a:gd name="connsiteY5" fmla="*/ 620803 h 3352800"/>
                <a:gd name="connsiteX6" fmla="*/ 509911 w 609597"/>
                <a:gd name="connsiteY6" fmla="*/ 136205 h 3352800"/>
                <a:gd name="connsiteX7" fmla="*/ 609597 w 609597"/>
                <a:gd name="connsiteY7" fmla="*/ 126156 h 3352800"/>
                <a:gd name="connsiteX8" fmla="*/ 609597 w 609597"/>
                <a:gd name="connsiteY8" fmla="*/ 0 h 3352800"/>
                <a:gd name="connsiteX0" fmla="*/ 609597 w 609597"/>
                <a:gd name="connsiteY0" fmla="*/ 0 h 3342255"/>
                <a:gd name="connsiteX1" fmla="*/ 486744 w 609597"/>
                <a:gd name="connsiteY1" fmla="*/ 12385 h 3342255"/>
                <a:gd name="connsiteX2" fmla="*/ 0 w 609597"/>
                <a:gd name="connsiteY2" fmla="*/ 609600 h 3342255"/>
                <a:gd name="connsiteX3" fmla="*/ 0 w 609597"/>
                <a:gd name="connsiteY3" fmla="*/ 3340894 h 3342255"/>
                <a:gd name="connsiteX4" fmla="*/ 114953 w 609597"/>
                <a:gd name="connsiteY4" fmla="*/ 3341597 h 3342255"/>
                <a:gd name="connsiteX5" fmla="*/ 114953 w 609597"/>
                <a:gd name="connsiteY5" fmla="*/ 620803 h 3342255"/>
                <a:gd name="connsiteX6" fmla="*/ 509911 w 609597"/>
                <a:gd name="connsiteY6" fmla="*/ 136205 h 3342255"/>
                <a:gd name="connsiteX7" fmla="*/ 609597 w 609597"/>
                <a:gd name="connsiteY7" fmla="*/ 126156 h 3342255"/>
                <a:gd name="connsiteX8" fmla="*/ 609597 w 609597"/>
                <a:gd name="connsiteY8" fmla="*/ 0 h 3342255"/>
                <a:gd name="connsiteX0" fmla="*/ 609597 w 609597"/>
                <a:gd name="connsiteY0" fmla="*/ 0 h 3344320"/>
                <a:gd name="connsiteX1" fmla="*/ 486744 w 609597"/>
                <a:gd name="connsiteY1" fmla="*/ 12385 h 3344320"/>
                <a:gd name="connsiteX2" fmla="*/ 0 w 609597"/>
                <a:gd name="connsiteY2" fmla="*/ 609600 h 3344320"/>
                <a:gd name="connsiteX3" fmla="*/ 0 w 609597"/>
                <a:gd name="connsiteY3" fmla="*/ 3340894 h 3344320"/>
                <a:gd name="connsiteX4" fmla="*/ 114953 w 609597"/>
                <a:gd name="connsiteY4" fmla="*/ 3341597 h 3344320"/>
                <a:gd name="connsiteX5" fmla="*/ 114953 w 609597"/>
                <a:gd name="connsiteY5" fmla="*/ 620803 h 3344320"/>
                <a:gd name="connsiteX6" fmla="*/ 509911 w 609597"/>
                <a:gd name="connsiteY6" fmla="*/ 136205 h 3344320"/>
                <a:gd name="connsiteX7" fmla="*/ 609597 w 609597"/>
                <a:gd name="connsiteY7" fmla="*/ 126156 h 3344320"/>
                <a:gd name="connsiteX8" fmla="*/ 609597 w 609597"/>
                <a:gd name="connsiteY8" fmla="*/ 0 h 334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597" h="3344320">
                  <a:moveTo>
                    <a:pt x="609597" y="0"/>
                  </a:moveTo>
                  <a:lnTo>
                    <a:pt x="486744" y="12385"/>
                  </a:lnTo>
                  <a:cubicBezTo>
                    <a:pt x="208959" y="69228"/>
                    <a:pt x="0" y="315011"/>
                    <a:pt x="0" y="609600"/>
                  </a:cubicBezTo>
                  <a:lnTo>
                    <a:pt x="0" y="3340894"/>
                  </a:lnTo>
                  <a:cubicBezTo>
                    <a:pt x="47734" y="3346171"/>
                    <a:pt x="69600" y="3344492"/>
                    <a:pt x="114953" y="3341597"/>
                  </a:cubicBezTo>
                  <a:lnTo>
                    <a:pt x="114953" y="620803"/>
                  </a:lnTo>
                  <a:cubicBezTo>
                    <a:pt x="114953" y="381765"/>
                    <a:pt x="284509" y="182330"/>
                    <a:pt x="509911" y="136205"/>
                  </a:cubicBezTo>
                  <a:lnTo>
                    <a:pt x="609597" y="126156"/>
                  </a:lnTo>
                  <a:lnTo>
                    <a:pt x="609597" y="0"/>
                  </a:lnTo>
                  <a:close/>
                </a:path>
              </a:pathLst>
            </a:custGeom>
            <a:solidFill>
              <a:srgbClr val="FFC52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228006" y="5919228"/>
              <a:ext cx="274320" cy="274320"/>
            </a:xfrm>
            <a:prstGeom prst="ellipse">
              <a:avLst/>
            </a:prstGeom>
            <a:solidFill>
              <a:srgbClr val="FFC52C"/>
            </a:solidFill>
            <a:ln w="28575">
              <a:solidFill>
                <a:srgbClr val="FFC5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69385" y="4080582"/>
            <a:ext cx="4869236" cy="1427374"/>
            <a:chOff x="4569385" y="4080582"/>
            <a:chExt cx="4869236" cy="1427374"/>
          </a:xfrm>
        </p:grpSpPr>
        <p:sp>
          <p:nvSpPr>
            <p:cNvPr id="37" name="Freeform 36"/>
            <p:cNvSpPr/>
            <p:nvPr/>
          </p:nvSpPr>
          <p:spPr>
            <a:xfrm rot="5400000" flipH="1">
              <a:off x="6309679" y="2340288"/>
              <a:ext cx="1345238" cy="4825825"/>
            </a:xfrm>
            <a:custGeom>
              <a:avLst/>
              <a:gdLst>
                <a:gd name="connsiteX0" fmla="*/ 0 w 1105215"/>
                <a:gd name="connsiteY0" fmla="*/ 0 h 3964780"/>
                <a:gd name="connsiteX1" fmla="*/ 0 w 1105215"/>
                <a:gd name="connsiteY1" fmla="*/ 126156 h 3964780"/>
                <a:gd name="connsiteX2" fmla="*/ 99687 w 1105215"/>
                <a:gd name="connsiteY2" fmla="*/ 136205 h 3964780"/>
                <a:gd name="connsiteX3" fmla="*/ 494645 w 1105215"/>
                <a:gd name="connsiteY3" fmla="*/ 620803 h 3964780"/>
                <a:gd name="connsiteX4" fmla="*/ 494645 w 1105215"/>
                <a:gd name="connsiteY4" fmla="*/ 3285330 h 3964780"/>
                <a:gd name="connsiteX5" fmla="*/ 495618 w 1105215"/>
                <a:gd name="connsiteY5" fmla="*/ 3285330 h 3964780"/>
                <a:gd name="connsiteX6" fmla="*/ 495618 w 1105215"/>
                <a:gd name="connsiteY6" fmla="*/ 3355180 h 3964780"/>
                <a:gd name="connsiteX7" fmla="*/ 982362 w 1105215"/>
                <a:gd name="connsiteY7" fmla="*/ 3952395 h 3964780"/>
                <a:gd name="connsiteX8" fmla="*/ 1105215 w 1105215"/>
                <a:gd name="connsiteY8" fmla="*/ 3964780 h 3964780"/>
                <a:gd name="connsiteX9" fmla="*/ 1105215 w 1105215"/>
                <a:gd name="connsiteY9" fmla="*/ 3838624 h 3964780"/>
                <a:gd name="connsiteX10" fmla="*/ 1005529 w 1105215"/>
                <a:gd name="connsiteY10" fmla="*/ 3828575 h 3964780"/>
                <a:gd name="connsiteX11" fmla="*/ 610571 w 1105215"/>
                <a:gd name="connsiteY11" fmla="*/ 3343977 h 3964780"/>
                <a:gd name="connsiteX12" fmla="*/ 610571 w 1105215"/>
                <a:gd name="connsiteY12" fmla="*/ 3285330 h 3964780"/>
                <a:gd name="connsiteX13" fmla="*/ 609598 w 1105215"/>
                <a:gd name="connsiteY13" fmla="*/ 3285330 h 3964780"/>
                <a:gd name="connsiteX14" fmla="*/ 609598 w 1105215"/>
                <a:gd name="connsiteY14" fmla="*/ 609600 h 3964780"/>
                <a:gd name="connsiteX15" fmla="*/ 122854 w 1105215"/>
                <a:gd name="connsiteY15" fmla="*/ 12385 h 3964780"/>
                <a:gd name="connsiteX0" fmla="*/ 0 w 1105215"/>
                <a:gd name="connsiteY0" fmla="*/ 0 h 3964780"/>
                <a:gd name="connsiteX1" fmla="*/ 0 w 1105215"/>
                <a:gd name="connsiteY1" fmla="*/ 126156 h 3964780"/>
                <a:gd name="connsiteX2" fmla="*/ 99687 w 1105215"/>
                <a:gd name="connsiteY2" fmla="*/ 136205 h 3964780"/>
                <a:gd name="connsiteX3" fmla="*/ 494645 w 1105215"/>
                <a:gd name="connsiteY3" fmla="*/ 620803 h 3964780"/>
                <a:gd name="connsiteX4" fmla="*/ 494645 w 1105215"/>
                <a:gd name="connsiteY4" fmla="*/ 3285330 h 3964780"/>
                <a:gd name="connsiteX5" fmla="*/ 495618 w 1105215"/>
                <a:gd name="connsiteY5" fmla="*/ 3355180 h 3964780"/>
                <a:gd name="connsiteX6" fmla="*/ 982362 w 1105215"/>
                <a:gd name="connsiteY6" fmla="*/ 3952395 h 3964780"/>
                <a:gd name="connsiteX7" fmla="*/ 1105215 w 1105215"/>
                <a:gd name="connsiteY7" fmla="*/ 3964780 h 3964780"/>
                <a:gd name="connsiteX8" fmla="*/ 1105215 w 1105215"/>
                <a:gd name="connsiteY8" fmla="*/ 3838624 h 3964780"/>
                <a:gd name="connsiteX9" fmla="*/ 1005529 w 1105215"/>
                <a:gd name="connsiteY9" fmla="*/ 3828575 h 3964780"/>
                <a:gd name="connsiteX10" fmla="*/ 610571 w 1105215"/>
                <a:gd name="connsiteY10" fmla="*/ 3343977 h 3964780"/>
                <a:gd name="connsiteX11" fmla="*/ 610571 w 1105215"/>
                <a:gd name="connsiteY11" fmla="*/ 3285330 h 3964780"/>
                <a:gd name="connsiteX12" fmla="*/ 609598 w 1105215"/>
                <a:gd name="connsiteY12" fmla="*/ 3285330 h 3964780"/>
                <a:gd name="connsiteX13" fmla="*/ 609598 w 1105215"/>
                <a:gd name="connsiteY13" fmla="*/ 609600 h 3964780"/>
                <a:gd name="connsiteX14" fmla="*/ 122854 w 1105215"/>
                <a:gd name="connsiteY14" fmla="*/ 12385 h 3964780"/>
                <a:gd name="connsiteX15" fmla="*/ 0 w 1105215"/>
                <a:gd name="connsiteY15" fmla="*/ 0 h 3964780"/>
                <a:gd name="connsiteX0" fmla="*/ 0 w 1105215"/>
                <a:gd name="connsiteY0" fmla="*/ 0 h 3964780"/>
                <a:gd name="connsiteX1" fmla="*/ 0 w 1105215"/>
                <a:gd name="connsiteY1" fmla="*/ 126156 h 3964780"/>
                <a:gd name="connsiteX2" fmla="*/ 99687 w 1105215"/>
                <a:gd name="connsiteY2" fmla="*/ 136205 h 3964780"/>
                <a:gd name="connsiteX3" fmla="*/ 494645 w 1105215"/>
                <a:gd name="connsiteY3" fmla="*/ 620803 h 3964780"/>
                <a:gd name="connsiteX4" fmla="*/ 494645 w 1105215"/>
                <a:gd name="connsiteY4" fmla="*/ 3285330 h 3964780"/>
                <a:gd name="connsiteX5" fmla="*/ 495618 w 1105215"/>
                <a:gd name="connsiteY5" fmla="*/ 3355180 h 3964780"/>
                <a:gd name="connsiteX6" fmla="*/ 982362 w 1105215"/>
                <a:gd name="connsiteY6" fmla="*/ 3952395 h 3964780"/>
                <a:gd name="connsiteX7" fmla="*/ 1105215 w 1105215"/>
                <a:gd name="connsiteY7" fmla="*/ 3964780 h 3964780"/>
                <a:gd name="connsiteX8" fmla="*/ 1105215 w 1105215"/>
                <a:gd name="connsiteY8" fmla="*/ 3838624 h 3964780"/>
                <a:gd name="connsiteX9" fmla="*/ 1005529 w 1105215"/>
                <a:gd name="connsiteY9" fmla="*/ 3828575 h 3964780"/>
                <a:gd name="connsiteX10" fmla="*/ 610571 w 1105215"/>
                <a:gd name="connsiteY10" fmla="*/ 3343977 h 3964780"/>
                <a:gd name="connsiteX11" fmla="*/ 610571 w 1105215"/>
                <a:gd name="connsiteY11" fmla="*/ 3285330 h 3964780"/>
                <a:gd name="connsiteX12" fmla="*/ 609598 w 1105215"/>
                <a:gd name="connsiteY12" fmla="*/ 609600 h 3964780"/>
                <a:gd name="connsiteX13" fmla="*/ 122854 w 1105215"/>
                <a:gd name="connsiteY13" fmla="*/ 12385 h 3964780"/>
                <a:gd name="connsiteX14" fmla="*/ 0 w 1105215"/>
                <a:gd name="connsiteY14" fmla="*/ 0 h 3964780"/>
                <a:gd name="connsiteX0" fmla="*/ 0 w 1105215"/>
                <a:gd name="connsiteY0" fmla="*/ 0 h 3964780"/>
                <a:gd name="connsiteX1" fmla="*/ 0 w 1105215"/>
                <a:gd name="connsiteY1" fmla="*/ 126156 h 3964780"/>
                <a:gd name="connsiteX2" fmla="*/ 99687 w 1105215"/>
                <a:gd name="connsiteY2" fmla="*/ 136205 h 3964780"/>
                <a:gd name="connsiteX3" fmla="*/ 494645 w 1105215"/>
                <a:gd name="connsiteY3" fmla="*/ 620803 h 3964780"/>
                <a:gd name="connsiteX4" fmla="*/ 494645 w 1105215"/>
                <a:gd name="connsiteY4" fmla="*/ 3285330 h 3964780"/>
                <a:gd name="connsiteX5" fmla="*/ 495618 w 1105215"/>
                <a:gd name="connsiteY5" fmla="*/ 3355180 h 3964780"/>
                <a:gd name="connsiteX6" fmla="*/ 982362 w 1105215"/>
                <a:gd name="connsiteY6" fmla="*/ 3952395 h 3964780"/>
                <a:gd name="connsiteX7" fmla="*/ 1105215 w 1105215"/>
                <a:gd name="connsiteY7" fmla="*/ 3964780 h 3964780"/>
                <a:gd name="connsiteX8" fmla="*/ 1105215 w 1105215"/>
                <a:gd name="connsiteY8" fmla="*/ 3838624 h 3964780"/>
                <a:gd name="connsiteX9" fmla="*/ 1005529 w 1105215"/>
                <a:gd name="connsiteY9" fmla="*/ 3828575 h 3964780"/>
                <a:gd name="connsiteX10" fmla="*/ 610571 w 1105215"/>
                <a:gd name="connsiteY10" fmla="*/ 3343977 h 3964780"/>
                <a:gd name="connsiteX11" fmla="*/ 609598 w 1105215"/>
                <a:gd name="connsiteY11" fmla="*/ 609600 h 3964780"/>
                <a:gd name="connsiteX12" fmla="*/ 122854 w 1105215"/>
                <a:gd name="connsiteY12" fmla="*/ 12385 h 3964780"/>
                <a:gd name="connsiteX13" fmla="*/ 0 w 1105215"/>
                <a:gd name="connsiteY13" fmla="*/ 0 h 3964780"/>
                <a:gd name="connsiteX0" fmla="*/ 0 w 1105215"/>
                <a:gd name="connsiteY0" fmla="*/ 0 h 3964780"/>
                <a:gd name="connsiteX1" fmla="*/ 0 w 1105215"/>
                <a:gd name="connsiteY1" fmla="*/ 126156 h 3964780"/>
                <a:gd name="connsiteX2" fmla="*/ 99687 w 1105215"/>
                <a:gd name="connsiteY2" fmla="*/ 136205 h 3964780"/>
                <a:gd name="connsiteX3" fmla="*/ 494645 w 1105215"/>
                <a:gd name="connsiteY3" fmla="*/ 620803 h 3964780"/>
                <a:gd name="connsiteX4" fmla="*/ 495618 w 1105215"/>
                <a:gd name="connsiteY4" fmla="*/ 3355180 h 3964780"/>
                <a:gd name="connsiteX5" fmla="*/ 982362 w 1105215"/>
                <a:gd name="connsiteY5" fmla="*/ 3952395 h 3964780"/>
                <a:gd name="connsiteX6" fmla="*/ 1105215 w 1105215"/>
                <a:gd name="connsiteY6" fmla="*/ 3964780 h 3964780"/>
                <a:gd name="connsiteX7" fmla="*/ 1105215 w 1105215"/>
                <a:gd name="connsiteY7" fmla="*/ 3838624 h 3964780"/>
                <a:gd name="connsiteX8" fmla="*/ 1005529 w 1105215"/>
                <a:gd name="connsiteY8" fmla="*/ 3828575 h 3964780"/>
                <a:gd name="connsiteX9" fmla="*/ 610571 w 1105215"/>
                <a:gd name="connsiteY9" fmla="*/ 3343977 h 3964780"/>
                <a:gd name="connsiteX10" fmla="*/ 609598 w 1105215"/>
                <a:gd name="connsiteY10" fmla="*/ 609600 h 3964780"/>
                <a:gd name="connsiteX11" fmla="*/ 122854 w 1105215"/>
                <a:gd name="connsiteY11" fmla="*/ 12385 h 3964780"/>
                <a:gd name="connsiteX12" fmla="*/ 0 w 1105215"/>
                <a:gd name="connsiteY12" fmla="*/ 0 h 39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05215" h="3964780">
                  <a:moveTo>
                    <a:pt x="0" y="0"/>
                  </a:moveTo>
                  <a:lnTo>
                    <a:pt x="0" y="126156"/>
                  </a:lnTo>
                  <a:lnTo>
                    <a:pt x="99687" y="136205"/>
                  </a:lnTo>
                  <a:cubicBezTo>
                    <a:pt x="325089" y="182330"/>
                    <a:pt x="494645" y="381765"/>
                    <a:pt x="494645" y="620803"/>
                  </a:cubicBezTo>
                  <a:cubicBezTo>
                    <a:pt x="494969" y="1532262"/>
                    <a:pt x="495294" y="2443721"/>
                    <a:pt x="495618" y="3355180"/>
                  </a:cubicBezTo>
                  <a:cubicBezTo>
                    <a:pt x="495618" y="3649769"/>
                    <a:pt x="704577" y="3895552"/>
                    <a:pt x="982362" y="3952395"/>
                  </a:cubicBezTo>
                  <a:lnTo>
                    <a:pt x="1105215" y="3964780"/>
                  </a:lnTo>
                  <a:lnTo>
                    <a:pt x="1105215" y="3838624"/>
                  </a:lnTo>
                  <a:lnTo>
                    <a:pt x="1005529" y="3828575"/>
                  </a:lnTo>
                  <a:cubicBezTo>
                    <a:pt x="780127" y="3782451"/>
                    <a:pt x="610571" y="3583015"/>
                    <a:pt x="610571" y="3343977"/>
                  </a:cubicBezTo>
                  <a:cubicBezTo>
                    <a:pt x="610247" y="2432518"/>
                    <a:pt x="609922" y="1521059"/>
                    <a:pt x="609598" y="609600"/>
                  </a:cubicBezTo>
                  <a:cubicBezTo>
                    <a:pt x="609598" y="315011"/>
                    <a:pt x="400639" y="69228"/>
                    <a:pt x="122854" y="123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DE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9164301" y="5233636"/>
              <a:ext cx="274320" cy="274320"/>
            </a:xfrm>
            <a:prstGeom prst="ellipse">
              <a:avLst/>
            </a:prstGeom>
            <a:solidFill>
              <a:srgbClr val="E7EDEA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08302" y="3296953"/>
            <a:ext cx="4222331" cy="903290"/>
            <a:chOff x="4508302" y="3296953"/>
            <a:chExt cx="4222331" cy="903290"/>
          </a:xfrm>
        </p:grpSpPr>
        <p:grpSp>
          <p:nvGrpSpPr>
            <p:cNvPr id="9" name="Group 8"/>
            <p:cNvGrpSpPr/>
            <p:nvPr/>
          </p:nvGrpSpPr>
          <p:grpSpPr>
            <a:xfrm>
              <a:off x="4508302" y="3355351"/>
              <a:ext cx="4137122" cy="844892"/>
              <a:chOff x="4508302" y="3355351"/>
              <a:chExt cx="4137122" cy="844892"/>
            </a:xfrm>
          </p:grpSpPr>
          <p:sp>
            <p:nvSpPr>
              <p:cNvPr id="46" name="Freeform 45"/>
              <p:cNvSpPr/>
              <p:nvPr/>
            </p:nvSpPr>
            <p:spPr>
              <a:xfrm rot="16200000" flipH="1">
                <a:off x="6239123" y="1691035"/>
                <a:ext cx="741985" cy="4070617"/>
              </a:xfrm>
              <a:custGeom>
                <a:avLst/>
                <a:gdLst>
                  <a:gd name="connsiteX0" fmla="*/ 609597 w 609597"/>
                  <a:gd name="connsiteY0" fmla="*/ 0 h 3962400"/>
                  <a:gd name="connsiteX1" fmla="*/ 486744 w 609597"/>
                  <a:gd name="connsiteY1" fmla="*/ 12385 h 3962400"/>
                  <a:gd name="connsiteX2" fmla="*/ 0 w 609597"/>
                  <a:gd name="connsiteY2" fmla="*/ 609600 h 3962400"/>
                  <a:gd name="connsiteX3" fmla="*/ 0 w 609597"/>
                  <a:gd name="connsiteY3" fmla="*/ 3352800 h 3962400"/>
                  <a:gd name="connsiteX4" fmla="*/ 486744 w 609597"/>
                  <a:gd name="connsiteY4" fmla="*/ 3950015 h 3962400"/>
                  <a:gd name="connsiteX5" fmla="*/ 609597 w 609597"/>
                  <a:gd name="connsiteY5" fmla="*/ 3962400 h 3962400"/>
                  <a:gd name="connsiteX6" fmla="*/ 609597 w 609597"/>
                  <a:gd name="connsiteY6" fmla="*/ 3836244 h 3962400"/>
                  <a:gd name="connsiteX7" fmla="*/ 509911 w 609597"/>
                  <a:gd name="connsiteY7" fmla="*/ 3826195 h 3962400"/>
                  <a:gd name="connsiteX8" fmla="*/ 114953 w 609597"/>
                  <a:gd name="connsiteY8" fmla="*/ 3341597 h 3962400"/>
                  <a:gd name="connsiteX9" fmla="*/ 114953 w 609597"/>
                  <a:gd name="connsiteY9" fmla="*/ 620803 h 3962400"/>
                  <a:gd name="connsiteX10" fmla="*/ 509911 w 609597"/>
                  <a:gd name="connsiteY10" fmla="*/ 136205 h 3962400"/>
                  <a:gd name="connsiteX11" fmla="*/ 609597 w 609597"/>
                  <a:gd name="connsiteY11" fmla="*/ 126156 h 3962400"/>
                  <a:gd name="connsiteX12" fmla="*/ 609597 w 609597"/>
                  <a:gd name="connsiteY12" fmla="*/ 0 h 3962400"/>
                  <a:gd name="connsiteX0" fmla="*/ 609597 w 609597"/>
                  <a:gd name="connsiteY0" fmla="*/ 0 h 3962400"/>
                  <a:gd name="connsiteX1" fmla="*/ 486744 w 609597"/>
                  <a:gd name="connsiteY1" fmla="*/ 12385 h 3962400"/>
                  <a:gd name="connsiteX2" fmla="*/ 0 w 609597"/>
                  <a:gd name="connsiteY2" fmla="*/ 609600 h 3962400"/>
                  <a:gd name="connsiteX3" fmla="*/ 0 w 609597"/>
                  <a:gd name="connsiteY3" fmla="*/ 3352800 h 3962400"/>
                  <a:gd name="connsiteX4" fmla="*/ 486744 w 609597"/>
                  <a:gd name="connsiteY4" fmla="*/ 3950015 h 3962400"/>
                  <a:gd name="connsiteX5" fmla="*/ 609597 w 609597"/>
                  <a:gd name="connsiteY5" fmla="*/ 3962400 h 3962400"/>
                  <a:gd name="connsiteX6" fmla="*/ 509911 w 609597"/>
                  <a:gd name="connsiteY6" fmla="*/ 3826195 h 3962400"/>
                  <a:gd name="connsiteX7" fmla="*/ 114953 w 609597"/>
                  <a:gd name="connsiteY7" fmla="*/ 3341597 h 3962400"/>
                  <a:gd name="connsiteX8" fmla="*/ 114953 w 609597"/>
                  <a:gd name="connsiteY8" fmla="*/ 620803 h 3962400"/>
                  <a:gd name="connsiteX9" fmla="*/ 509911 w 609597"/>
                  <a:gd name="connsiteY9" fmla="*/ 136205 h 3962400"/>
                  <a:gd name="connsiteX10" fmla="*/ 609597 w 609597"/>
                  <a:gd name="connsiteY10" fmla="*/ 126156 h 3962400"/>
                  <a:gd name="connsiteX11" fmla="*/ 609597 w 609597"/>
                  <a:gd name="connsiteY11" fmla="*/ 0 h 3962400"/>
                  <a:gd name="connsiteX0" fmla="*/ 609597 w 609597"/>
                  <a:gd name="connsiteY0" fmla="*/ 0 h 3962400"/>
                  <a:gd name="connsiteX1" fmla="*/ 486744 w 609597"/>
                  <a:gd name="connsiteY1" fmla="*/ 12385 h 3962400"/>
                  <a:gd name="connsiteX2" fmla="*/ 0 w 609597"/>
                  <a:gd name="connsiteY2" fmla="*/ 609600 h 3962400"/>
                  <a:gd name="connsiteX3" fmla="*/ 0 w 609597"/>
                  <a:gd name="connsiteY3" fmla="*/ 3352800 h 3962400"/>
                  <a:gd name="connsiteX4" fmla="*/ 486744 w 609597"/>
                  <a:gd name="connsiteY4" fmla="*/ 3950015 h 3962400"/>
                  <a:gd name="connsiteX5" fmla="*/ 609597 w 609597"/>
                  <a:gd name="connsiteY5" fmla="*/ 3962400 h 3962400"/>
                  <a:gd name="connsiteX6" fmla="*/ 114953 w 609597"/>
                  <a:gd name="connsiteY6" fmla="*/ 3341597 h 3962400"/>
                  <a:gd name="connsiteX7" fmla="*/ 114953 w 609597"/>
                  <a:gd name="connsiteY7" fmla="*/ 620803 h 3962400"/>
                  <a:gd name="connsiteX8" fmla="*/ 509911 w 609597"/>
                  <a:gd name="connsiteY8" fmla="*/ 136205 h 3962400"/>
                  <a:gd name="connsiteX9" fmla="*/ 609597 w 609597"/>
                  <a:gd name="connsiteY9" fmla="*/ 126156 h 3962400"/>
                  <a:gd name="connsiteX10" fmla="*/ 609597 w 609597"/>
                  <a:gd name="connsiteY10" fmla="*/ 0 h 3962400"/>
                  <a:gd name="connsiteX0" fmla="*/ 609597 w 609597"/>
                  <a:gd name="connsiteY0" fmla="*/ 0 h 3950015"/>
                  <a:gd name="connsiteX1" fmla="*/ 486744 w 609597"/>
                  <a:gd name="connsiteY1" fmla="*/ 12385 h 3950015"/>
                  <a:gd name="connsiteX2" fmla="*/ 0 w 609597"/>
                  <a:gd name="connsiteY2" fmla="*/ 609600 h 3950015"/>
                  <a:gd name="connsiteX3" fmla="*/ 0 w 609597"/>
                  <a:gd name="connsiteY3" fmla="*/ 3352800 h 3950015"/>
                  <a:gd name="connsiteX4" fmla="*/ 486744 w 609597"/>
                  <a:gd name="connsiteY4" fmla="*/ 3950015 h 3950015"/>
                  <a:gd name="connsiteX5" fmla="*/ 114953 w 609597"/>
                  <a:gd name="connsiteY5" fmla="*/ 3341597 h 3950015"/>
                  <a:gd name="connsiteX6" fmla="*/ 114953 w 609597"/>
                  <a:gd name="connsiteY6" fmla="*/ 620803 h 3950015"/>
                  <a:gd name="connsiteX7" fmla="*/ 509911 w 609597"/>
                  <a:gd name="connsiteY7" fmla="*/ 136205 h 3950015"/>
                  <a:gd name="connsiteX8" fmla="*/ 609597 w 609597"/>
                  <a:gd name="connsiteY8" fmla="*/ 126156 h 3950015"/>
                  <a:gd name="connsiteX9" fmla="*/ 609597 w 609597"/>
                  <a:gd name="connsiteY9" fmla="*/ 0 h 3950015"/>
                  <a:gd name="connsiteX0" fmla="*/ 609597 w 609597"/>
                  <a:gd name="connsiteY0" fmla="*/ 0 h 3688749"/>
                  <a:gd name="connsiteX1" fmla="*/ 486744 w 609597"/>
                  <a:gd name="connsiteY1" fmla="*/ 12385 h 3688749"/>
                  <a:gd name="connsiteX2" fmla="*/ 0 w 609597"/>
                  <a:gd name="connsiteY2" fmla="*/ 609600 h 3688749"/>
                  <a:gd name="connsiteX3" fmla="*/ 0 w 609597"/>
                  <a:gd name="connsiteY3" fmla="*/ 3352800 h 3688749"/>
                  <a:gd name="connsiteX4" fmla="*/ 114953 w 609597"/>
                  <a:gd name="connsiteY4" fmla="*/ 3341597 h 3688749"/>
                  <a:gd name="connsiteX5" fmla="*/ 114953 w 609597"/>
                  <a:gd name="connsiteY5" fmla="*/ 620803 h 3688749"/>
                  <a:gd name="connsiteX6" fmla="*/ 509911 w 609597"/>
                  <a:gd name="connsiteY6" fmla="*/ 136205 h 3688749"/>
                  <a:gd name="connsiteX7" fmla="*/ 609597 w 609597"/>
                  <a:gd name="connsiteY7" fmla="*/ 126156 h 3688749"/>
                  <a:gd name="connsiteX8" fmla="*/ 609597 w 609597"/>
                  <a:gd name="connsiteY8" fmla="*/ 0 h 3688749"/>
                  <a:gd name="connsiteX0" fmla="*/ 609597 w 609597"/>
                  <a:gd name="connsiteY0" fmla="*/ 0 h 3552935"/>
                  <a:gd name="connsiteX1" fmla="*/ 486744 w 609597"/>
                  <a:gd name="connsiteY1" fmla="*/ 12385 h 3552935"/>
                  <a:gd name="connsiteX2" fmla="*/ 0 w 609597"/>
                  <a:gd name="connsiteY2" fmla="*/ 609600 h 3552935"/>
                  <a:gd name="connsiteX3" fmla="*/ 0 w 609597"/>
                  <a:gd name="connsiteY3" fmla="*/ 3352800 h 3552935"/>
                  <a:gd name="connsiteX4" fmla="*/ 114953 w 609597"/>
                  <a:gd name="connsiteY4" fmla="*/ 3341597 h 3552935"/>
                  <a:gd name="connsiteX5" fmla="*/ 114953 w 609597"/>
                  <a:gd name="connsiteY5" fmla="*/ 620803 h 3552935"/>
                  <a:gd name="connsiteX6" fmla="*/ 509911 w 609597"/>
                  <a:gd name="connsiteY6" fmla="*/ 136205 h 3552935"/>
                  <a:gd name="connsiteX7" fmla="*/ 609597 w 609597"/>
                  <a:gd name="connsiteY7" fmla="*/ 126156 h 3552935"/>
                  <a:gd name="connsiteX8" fmla="*/ 609597 w 609597"/>
                  <a:gd name="connsiteY8" fmla="*/ 0 h 3552935"/>
                  <a:gd name="connsiteX0" fmla="*/ 609597 w 609597"/>
                  <a:gd name="connsiteY0" fmla="*/ 0 h 3352800"/>
                  <a:gd name="connsiteX1" fmla="*/ 486744 w 609597"/>
                  <a:gd name="connsiteY1" fmla="*/ 12385 h 3352800"/>
                  <a:gd name="connsiteX2" fmla="*/ 0 w 609597"/>
                  <a:gd name="connsiteY2" fmla="*/ 609600 h 3352800"/>
                  <a:gd name="connsiteX3" fmla="*/ 0 w 609597"/>
                  <a:gd name="connsiteY3" fmla="*/ 3352800 h 3352800"/>
                  <a:gd name="connsiteX4" fmla="*/ 114953 w 609597"/>
                  <a:gd name="connsiteY4" fmla="*/ 3341597 h 3352800"/>
                  <a:gd name="connsiteX5" fmla="*/ 114953 w 609597"/>
                  <a:gd name="connsiteY5" fmla="*/ 620803 h 3352800"/>
                  <a:gd name="connsiteX6" fmla="*/ 509911 w 609597"/>
                  <a:gd name="connsiteY6" fmla="*/ 136205 h 3352800"/>
                  <a:gd name="connsiteX7" fmla="*/ 609597 w 609597"/>
                  <a:gd name="connsiteY7" fmla="*/ 126156 h 3352800"/>
                  <a:gd name="connsiteX8" fmla="*/ 609597 w 609597"/>
                  <a:gd name="connsiteY8" fmla="*/ 0 h 3352800"/>
                  <a:gd name="connsiteX0" fmla="*/ 609597 w 609597"/>
                  <a:gd name="connsiteY0" fmla="*/ 0 h 3342255"/>
                  <a:gd name="connsiteX1" fmla="*/ 486744 w 609597"/>
                  <a:gd name="connsiteY1" fmla="*/ 12385 h 3342255"/>
                  <a:gd name="connsiteX2" fmla="*/ 0 w 609597"/>
                  <a:gd name="connsiteY2" fmla="*/ 609600 h 3342255"/>
                  <a:gd name="connsiteX3" fmla="*/ 0 w 609597"/>
                  <a:gd name="connsiteY3" fmla="*/ 3340894 h 3342255"/>
                  <a:gd name="connsiteX4" fmla="*/ 114953 w 609597"/>
                  <a:gd name="connsiteY4" fmla="*/ 3341597 h 3342255"/>
                  <a:gd name="connsiteX5" fmla="*/ 114953 w 609597"/>
                  <a:gd name="connsiteY5" fmla="*/ 620803 h 3342255"/>
                  <a:gd name="connsiteX6" fmla="*/ 509911 w 609597"/>
                  <a:gd name="connsiteY6" fmla="*/ 136205 h 3342255"/>
                  <a:gd name="connsiteX7" fmla="*/ 609597 w 609597"/>
                  <a:gd name="connsiteY7" fmla="*/ 126156 h 3342255"/>
                  <a:gd name="connsiteX8" fmla="*/ 609597 w 609597"/>
                  <a:gd name="connsiteY8" fmla="*/ 0 h 3342255"/>
                  <a:gd name="connsiteX0" fmla="*/ 609597 w 609597"/>
                  <a:gd name="connsiteY0" fmla="*/ 0 h 3344320"/>
                  <a:gd name="connsiteX1" fmla="*/ 486744 w 609597"/>
                  <a:gd name="connsiteY1" fmla="*/ 12385 h 3344320"/>
                  <a:gd name="connsiteX2" fmla="*/ 0 w 609597"/>
                  <a:gd name="connsiteY2" fmla="*/ 609600 h 3344320"/>
                  <a:gd name="connsiteX3" fmla="*/ 0 w 609597"/>
                  <a:gd name="connsiteY3" fmla="*/ 3340894 h 3344320"/>
                  <a:gd name="connsiteX4" fmla="*/ 114953 w 609597"/>
                  <a:gd name="connsiteY4" fmla="*/ 3341597 h 3344320"/>
                  <a:gd name="connsiteX5" fmla="*/ 114953 w 609597"/>
                  <a:gd name="connsiteY5" fmla="*/ 620803 h 3344320"/>
                  <a:gd name="connsiteX6" fmla="*/ 509911 w 609597"/>
                  <a:gd name="connsiteY6" fmla="*/ 136205 h 3344320"/>
                  <a:gd name="connsiteX7" fmla="*/ 609597 w 609597"/>
                  <a:gd name="connsiteY7" fmla="*/ 126156 h 3344320"/>
                  <a:gd name="connsiteX8" fmla="*/ 609597 w 609597"/>
                  <a:gd name="connsiteY8" fmla="*/ 0 h 334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9597" h="3344320">
                    <a:moveTo>
                      <a:pt x="609597" y="0"/>
                    </a:moveTo>
                    <a:lnTo>
                      <a:pt x="486744" y="12385"/>
                    </a:lnTo>
                    <a:cubicBezTo>
                      <a:pt x="208959" y="69228"/>
                      <a:pt x="0" y="315011"/>
                      <a:pt x="0" y="609600"/>
                    </a:cubicBezTo>
                    <a:lnTo>
                      <a:pt x="0" y="3340894"/>
                    </a:lnTo>
                    <a:cubicBezTo>
                      <a:pt x="47734" y="3346171"/>
                      <a:pt x="69600" y="3344492"/>
                      <a:pt x="114953" y="3341597"/>
                    </a:cubicBezTo>
                    <a:lnTo>
                      <a:pt x="114953" y="620803"/>
                    </a:lnTo>
                    <a:cubicBezTo>
                      <a:pt x="114953" y="381765"/>
                      <a:pt x="284509" y="182330"/>
                      <a:pt x="509911" y="136205"/>
                    </a:cubicBezTo>
                    <a:lnTo>
                      <a:pt x="609597" y="126156"/>
                    </a:lnTo>
                    <a:lnTo>
                      <a:pt x="609597" y="0"/>
                    </a:lnTo>
                    <a:close/>
                  </a:path>
                </a:pathLst>
              </a:custGeom>
              <a:solidFill>
                <a:srgbClr val="FB0C0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508302" y="3925923"/>
                <a:ext cx="274320" cy="274320"/>
              </a:xfrm>
              <a:prstGeom prst="ellipse">
                <a:avLst/>
              </a:prstGeom>
              <a:solidFill>
                <a:srgbClr val="FB0C0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</p:grpSp>
        <p:sp>
          <p:nvSpPr>
            <p:cNvPr id="53" name="Oval 52"/>
            <p:cNvSpPr/>
            <p:nvPr/>
          </p:nvSpPr>
          <p:spPr>
            <a:xfrm>
              <a:off x="8456313" y="3296953"/>
              <a:ext cx="274320" cy="274320"/>
            </a:xfrm>
            <a:prstGeom prst="ellipse">
              <a:avLst/>
            </a:prstGeom>
            <a:solidFill>
              <a:srgbClr val="FB0C0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</p:grpSp>
    </p:spTree>
    <p:extLst>
      <p:ext uri="{BB962C8B-B14F-4D97-AF65-F5344CB8AC3E}">
        <p14:creationId xmlns:p14="http://schemas.microsoft.com/office/powerpoint/2010/main" val="4925075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-4.58333E-6 -0.1180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0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6" grpId="0"/>
      <p:bldP spid="4" grpId="0"/>
      <p:bldP spid="4" grpId="1"/>
      <p:bldP spid="6" grpId="0"/>
      <p:bldP spid="6" grpId="1"/>
      <p:bldP spid="47" grpId="0"/>
      <p:bldP spid="47" grpId="1"/>
      <p:bldP spid="48" grpId="0"/>
      <p:bldP spid="48" grpId="1"/>
      <p:bldP spid="49" grpId="0"/>
      <p:bldP spid="4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1661160" y="6418891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666240" y="5307703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56080" y="4183696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656080" y="3077209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56080" y="1965007"/>
            <a:ext cx="0" cy="1086167"/>
          </a:xfrm>
          <a:prstGeom prst="line">
            <a:avLst/>
          </a:prstGeom>
          <a:ln w="28575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656080" y="832485"/>
            <a:ext cx="0" cy="10861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endCxn id="18" idx="4"/>
          </p:cNvCxnSpPr>
          <p:nvPr/>
        </p:nvCxnSpPr>
        <p:spPr>
          <a:xfrm>
            <a:off x="1656080" y="-173038"/>
            <a:ext cx="0" cy="108616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64556" y="6550223"/>
            <a:ext cx="15081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1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دانشگاه صنعتی امیرکبیر</a:t>
            </a:r>
            <a:endParaRPr lang="fa-IR" sz="11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79880" y="76073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Oval 18"/>
          <p:cNvSpPr/>
          <p:nvPr/>
        </p:nvSpPr>
        <p:spPr>
          <a:xfrm>
            <a:off x="1579880" y="1872932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0" name="Oval 19"/>
          <p:cNvSpPr/>
          <p:nvPr/>
        </p:nvSpPr>
        <p:spPr>
          <a:xfrm>
            <a:off x="1518920" y="2924174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1" name="Oval 20"/>
          <p:cNvSpPr/>
          <p:nvPr/>
        </p:nvSpPr>
        <p:spPr>
          <a:xfrm>
            <a:off x="1579880" y="4097336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Oval 21"/>
          <p:cNvSpPr/>
          <p:nvPr/>
        </p:nvSpPr>
        <p:spPr>
          <a:xfrm>
            <a:off x="1579880" y="5209538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Oval 22"/>
          <p:cNvSpPr/>
          <p:nvPr/>
        </p:nvSpPr>
        <p:spPr>
          <a:xfrm>
            <a:off x="1579880" y="632174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TextBox 23"/>
          <p:cNvSpPr txBox="1"/>
          <p:nvPr/>
        </p:nvSpPr>
        <p:spPr>
          <a:xfrm>
            <a:off x="535940" y="64744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41760" y="6527139"/>
            <a:ext cx="65024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4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6/19</a:t>
            </a:r>
            <a:endParaRPr lang="fa-IR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5940" y="1759644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تعریف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940" y="2871846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b="1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2720" y="5096250"/>
            <a:ext cx="12585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 بندی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8330" y="620845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64556" y="570875"/>
            <a:ext cx="15944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800" b="1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sz="2800" b="1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610116" y="1931929"/>
            <a:ext cx="34074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3600" dirty="0" smtClean="0">
                <a:solidFill>
                  <a:srgbClr val="030D4F"/>
                </a:solidFill>
                <a:latin typeface="IRANSans(FaNum) Medium" panose="02040503050201020203" pitchFamily="18" charset="-78"/>
                <a:cs typeface="IRANSans(FaNum) Medium" panose="02040503050201020203" pitchFamily="18" charset="-78"/>
              </a:rPr>
              <a:t>1</a:t>
            </a:r>
            <a:endParaRPr lang="fa-IR" sz="3600" dirty="0">
              <a:solidFill>
                <a:srgbClr val="030D4F"/>
              </a:solidFill>
              <a:latin typeface="IRANSans(FaNum) Medium" panose="02040503050201020203" pitchFamily="18" charset="-78"/>
              <a:cs typeface="IRANSans(FaNum) Medium" panose="02040503050201020203" pitchFamily="18" charset="-78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02125" y="1378834"/>
            <a:ext cx="7631493" cy="16193"/>
            <a:chOff x="3002125" y="2185659"/>
            <a:chExt cx="7631493" cy="16193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3002125" y="2185659"/>
              <a:ext cx="2613804" cy="0"/>
            </a:xfrm>
            <a:prstGeom prst="line">
              <a:avLst/>
            </a:prstGeom>
            <a:ln w="28575">
              <a:solidFill>
                <a:srgbClr val="FFC5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019814" y="2201852"/>
              <a:ext cx="2613804" cy="0"/>
            </a:xfrm>
            <a:prstGeom prst="line">
              <a:avLst/>
            </a:prstGeom>
            <a:ln w="28575">
              <a:solidFill>
                <a:srgbClr val="FFC5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5581969" y="1167603"/>
            <a:ext cx="23970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800" dirty="0" smtClean="0">
                <a:solidFill>
                  <a:srgbClr val="FFC52C"/>
                </a:solidFill>
                <a:latin typeface="IRANSans(FaNum) Medium" panose="02040503050201020203" pitchFamily="18" charset="-78"/>
                <a:cs typeface="IRANSans(FaNum) Medium" panose="02040503050201020203" pitchFamily="18" charset="-78"/>
              </a:rPr>
              <a:t>موتور رندرینگ</a:t>
            </a:r>
            <a:endParaRPr lang="fa-IR" sz="2800" dirty="0">
              <a:solidFill>
                <a:srgbClr val="FFC52C"/>
              </a:solidFill>
              <a:latin typeface="IRANSans(FaNum) Medium" panose="02040503050201020203" pitchFamily="18" charset="-78"/>
              <a:cs typeface="IRANSans(FaNum) Medium" panose="02040503050201020203" pitchFamily="18" charset="-78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2694" y="3984048"/>
            <a:ext cx="10085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ها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281824" y="2232403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55" name="Oval 54"/>
          <p:cNvSpPr/>
          <p:nvPr/>
        </p:nvSpPr>
        <p:spPr>
          <a:xfrm>
            <a:off x="5550438" y="2233770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1" name="Oval 60"/>
          <p:cNvSpPr/>
          <p:nvPr/>
        </p:nvSpPr>
        <p:spPr>
          <a:xfrm>
            <a:off x="7838739" y="2228828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2" name="Oval 61"/>
          <p:cNvSpPr/>
          <p:nvPr/>
        </p:nvSpPr>
        <p:spPr>
          <a:xfrm>
            <a:off x="10078122" y="2228828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3" name="Straight Connector 2"/>
          <p:cNvCxnSpPr>
            <a:stCxn id="54" idx="6"/>
            <a:endCxn id="55" idx="2"/>
          </p:cNvCxnSpPr>
          <p:nvPr/>
        </p:nvCxnSpPr>
        <p:spPr>
          <a:xfrm>
            <a:off x="3556144" y="2369563"/>
            <a:ext cx="1994294" cy="1367"/>
          </a:xfrm>
          <a:prstGeom prst="line">
            <a:avLst/>
          </a:prstGeom>
          <a:ln w="38100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61" idx="2"/>
          </p:cNvCxnSpPr>
          <p:nvPr/>
        </p:nvCxnSpPr>
        <p:spPr>
          <a:xfrm flipV="1">
            <a:off x="5795527" y="2365988"/>
            <a:ext cx="2043212" cy="9391"/>
          </a:xfrm>
          <a:prstGeom prst="line">
            <a:avLst/>
          </a:prstGeom>
          <a:ln w="38100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8113059" y="2366638"/>
            <a:ext cx="2043212" cy="9391"/>
          </a:xfrm>
          <a:prstGeom prst="line">
            <a:avLst/>
          </a:prstGeom>
          <a:ln w="38100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929276" y="1850388"/>
            <a:ext cx="5720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رندر</a:t>
            </a:r>
            <a:endParaRPr lang="fa-IR" dirty="0">
              <a:solidFill>
                <a:srgbClr val="FFC52C"/>
              </a:solidFill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13374" y="1840666"/>
            <a:ext cx="101121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مدلسازی</a:t>
            </a:r>
            <a:endParaRPr lang="fa-IR" dirty="0">
              <a:solidFill>
                <a:srgbClr val="FFC52C"/>
              </a:solidFill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252747" y="1850388"/>
            <a:ext cx="101121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تکسچر</a:t>
            </a:r>
            <a:endParaRPr lang="fa-IR" dirty="0">
              <a:solidFill>
                <a:srgbClr val="FFC52C"/>
              </a:solidFill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418893" y="1840666"/>
            <a:ext cx="120184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نورپردازی</a:t>
            </a:r>
            <a:endParaRPr lang="fa-IR" dirty="0">
              <a:solidFill>
                <a:srgbClr val="FFC52C"/>
              </a:solidFill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05" y="3115130"/>
            <a:ext cx="5715000" cy="2476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69" y="2776989"/>
            <a:ext cx="6729984" cy="32343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028" y="2599622"/>
            <a:ext cx="6294643" cy="35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6551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4" grpId="0" animBg="1"/>
      <p:bldP spid="55" grpId="0" animBg="1"/>
      <p:bldP spid="61" grpId="0" animBg="1"/>
      <p:bldP spid="62" grpId="0" animBg="1"/>
      <p:bldP spid="13" grpId="0"/>
      <p:bldP spid="65" grpId="0"/>
      <p:bldP spid="66" grpId="0"/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1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1661160" y="6418891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666240" y="5307703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56080" y="4183696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656080" y="3077209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56080" y="1965007"/>
            <a:ext cx="0" cy="1086167"/>
          </a:xfrm>
          <a:prstGeom prst="line">
            <a:avLst/>
          </a:prstGeom>
          <a:ln w="28575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656080" y="832485"/>
            <a:ext cx="0" cy="10861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endCxn id="18" idx="4"/>
          </p:cNvCxnSpPr>
          <p:nvPr/>
        </p:nvCxnSpPr>
        <p:spPr>
          <a:xfrm>
            <a:off x="1656080" y="-173038"/>
            <a:ext cx="0" cy="108616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64556" y="6550223"/>
            <a:ext cx="15081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1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دانشگاه صنعتی امیرکبیر</a:t>
            </a:r>
            <a:endParaRPr lang="fa-IR" sz="11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79880" y="76073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Oval 18"/>
          <p:cNvSpPr/>
          <p:nvPr/>
        </p:nvSpPr>
        <p:spPr>
          <a:xfrm>
            <a:off x="1579880" y="1872932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0" name="Oval 19"/>
          <p:cNvSpPr/>
          <p:nvPr/>
        </p:nvSpPr>
        <p:spPr>
          <a:xfrm>
            <a:off x="1518920" y="2924174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1" name="Oval 20"/>
          <p:cNvSpPr/>
          <p:nvPr/>
        </p:nvSpPr>
        <p:spPr>
          <a:xfrm>
            <a:off x="1579880" y="4097336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Oval 21"/>
          <p:cNvSpPr/>
          <p:nvPr/>
        </p:nvSpPr>
        <p:spPr>
          <a:xfrm>
            <a:off x="1579880" y="5209538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Oval 22"/>
          <p:cNvSpPr/>
          <p:nvPr/>
        </p:nvSpPr>
        <p:spPr>
          <a:xfrm>
            <a:off x="1579880" y="632174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TextBox 23"/>
          <p:cNvSpPr txBox="1"/>
          <p:nvPr/>
        </p:nvSpPr>
        <p:spPr>
          <a:xfrm>
            <a:off x="535940" y="64744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41760" y="6527139"/>
            <a:ext cx="65024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4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7/19</a:t>
            </a:r>
            <a:endParaRPr lang="fa-IR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5940" y="1759644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تعریف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940" y="2871846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b="1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2720" y="5096250"/>
            <a:ext cx="12585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</a:t>
            </a:r>
            <a:r>
              <a:rPr lang="fa-IR" b="1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بندی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8330" y="620845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64556" y="570875"/>
            <a:ext cx="15944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800" b="1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sz="2800" b="1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3623221" y="1337641"/>
            <a:ext cx="6277154" cy="1399985"/>
            <a:chOff x="3623221" y="1489133"/>
            <a:chExt cx="6277154" cy="1399985"/>
          </a:xfrm>
        </p:grpSpPr>
        <p:grpSp>
          <p:nvGrpSpPr>
            <p:cNvPr id="55" name="Group 54"/>
            <p:cNvGrpSpPr/>
            <p:nvPr/>
          </p:nvGrpSpPr>
          <p:grpSpPr>
            <a:xfrm>
              <a:off x="3623221" y="2138620"/>
              <a:ext cx="6277154" cy="750498"/>
              <a:chOff x="3666226" y="3795937"/>
              <a:chExt cx="6277154" cy="750498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3666226" y="4176577"/>
                <a:ext cx="2613804" cy="0"/>
              </a:xfrm>
              <a:prstGeom prst="line">
                <a:avLst/>
              </a:prstGeom>
              <a:ln w="28575">
                <a:solidFill>
                  <a:srgbClr val="FFC5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>
              <a:xfrm>
                <a:off x="6448245" y="3795937"/>
                <a:ext cx="750498" cy="750498"/>
              </a:xfrm>
              <a:prstGeom prst="ellipse">
                <a:avLst/>
              </a:prstGeom>
              <a:solidFill>
                <a:srgbClr val="FFC52C"/>
              </a:solidFill>
              <a:ln>
                <a:solidFill>
                  <a:srgbClr val="FFC5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6634430" y="3900104"/>
                <a:ext cx="340745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fa-IR" sz="3600" dirty="0" smtClean="0">
                    <a:solidFill>
                      <a:srgbClr val="030D4F"/>
                    </a:solidFill>
                    <a:latin typeface="IRANSans(FaNum) Medium" panose="02040503050201020203" pitchFamily="18" charset="-78"/>
                    <a:cs typeface="IRANSans(FaNum) Medium" panose="02040503050201020203" pitchFamily="18" charset="-78"/>
                  </a:rPr>
                  <a:t>2</a:t>
                </a:r>
                <a:endParaRPr lang="fa-IR" sz="3600" dirty="0">
                  <a:solidFill>
                    <a:srgbClr val="030D4F"/>
                  </a:solidFill>
                  <a:latin typeface="IRANSans(FaNum) Medium" panose="02040503050201020203" pitchFamily="18" charset="-78"/>
                  <a:cs typeface="IRANSans(FaNum) Medium" panose="02040503050201020203" pitchFamily="18" charset="-78"/>
                </a:endParaRPr>
              </a:p>
            </p:txBody>
          </p:sp>
          <p:cxnSp>
            <p:nvCxnSpPr>
              <p:cNvPr id="60" name="Straight Connector 59"/>
              <p:cNvCxnSpPr/>
              <p:nvPr/>
            </p:nvCxnSpPr>
            <p:spPr>
              <a:xfrm>
                <a:off x="7329576" y="4192770"/>
                <a:ext cx="2613804" cy="0"/>
              </a:xfrm>
              <a:prstGeom prst="line">
                <a:avLst/>
              </a:prstGeom>
              <a:ln w="28575">
                <a:solidFill>
                  <a:srgbClr val="FFC5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4956215" y="1489133"/>
              <a:ext cx="3648547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fa-IR" sz="2800" dirty="0" smtClean="0">
                  <a:solidFill>
                    <a:srgbClr val="FFC52C"/>
                  </a:solidFill>
                  <a:latin typeface="IRANSans(FaNum) Medium" panose="02040503050201020203" pitchFamily="18" charset="-78"/>
                  <a:cs typeface="IRANSans(FaNum) Medium" panose="02040503050201020203" pitchFamily="18" charset="-78"/>
                </a:rPr>
                <a:t>موتور فیزیکی و انیمیشن</a:t>
              </a:r>
              <a:endParaRPr lang="fa-IR" sz="2800" dirty="0">
                <a:solidFill>
                  <a:srgbClr val="FFC52C"/>
                </a:solidFill>
                <a:latin typeface="IRANSans(FaNum) Medium" panose="02040503050201020203" pitchFamily="18" charset="-78"/>
                <a:cs typeface="IRANSans(FaNum) Medium" panose="02040503050201020203" pitchFamily="18" charset="-78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22694" y="3984048"/>
            <a:ext cx="10085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ها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54908" y="3511816"/>
            <a:ext cx="1965589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200000"/>
              </a:lnSpc>
            </a:pPr>
            <a:r>
              <a:rPr lang="fa-IR" sz="2000" dirty="0" smtClean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ریگ کردن</a:t>
            </a:r>
          </a:p>
          <a:p>
            <a:pPr algn="ctr">
              <a:lnSpc>
                <a:spcPct val="200000"/>
              </a:lnSpc>
            </a:pPr>
            <a:r>
              <a:rPr lang="fa-IR" sz="2000" dirty="0" smtClean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انیمیشن سازی</a:t>
            </a:r>
            <a:endParaRPr lang="fa-IR" sz="2000" dirty="0">
              <a:solidFill>
                <a:srgbClr val="FFC52C"/>
              </a:solidFill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03098" y="3501656"/>
            <a:ext cx="1965589" cy="12464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200000"/>
              </a:lnSpc>
            </a:pPr>
            <a:r>
              <a:rPr lang="fa-IR" sz="2000" dirty="0" smtClean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فیزیک بدن</a:t>
            </a:r>
          </a:p>
          <a:p>
            <a:pPr algn="ctr">
              <a:lnSpc>
                <a:spcPct val="200000"/>
              </a:lnSpc>
            </a:pPr>
            <a:r>
              <a:rPr lang="fa-IR" sz="2000" dirty="0" smtClean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فیزیک اشیا</a:t>
            </a:r>
            <a:endParaRPr lang="fa-IR" sz="2000" dirty="0">
              <a:solidFill>
                <a:srgbClr val="FFC52C"/>
              </a:solidFill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3661" y="3851260"/>
            <a:ext cx="137365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3600" b="1" dirty="0" smtClean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حرکت</a:t>
            </a:r>
            <a:endParaRPr lang="fa-IR" sz="3600" b="1" dirty="0">
              <a:solidFill>
                <a:srgbClr val="FFC52C"/>
              </a:solidFill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777317" y="3597553"/>
            <a:ext cx="0" cy="2512795"/>
          </a:xfrm>
          <a:prstGeom prst="line">
            <a:avLst/>
          </a:prstGeom>
          <a:ln w="38100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18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2.08333E-7 -0.1344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3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6" grpId="0"/>
      <p:bldP spid="36" grpId="1"/>
      <p:bldP spid="4" grpId="0"/>
      <p:bldP spid="4" grpId="1"/>
      <p:bldP spid="4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1661160" y="6418891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666240" y="5307703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56080" y="4183696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656080" y="3077209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56080" y="1965007"/>
            <a:ext cx="0" cy="1086167"/>
          </a:xfrm>
          <a:prstGeom prst="line">
            <a:avLst/>
          </a:prstGeom>
          <a:ln w="28575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656080" y="832485"/>
            <a:ext cx="0" cy="10861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endCxn id="18" idx="4"/>
          </p:cNvCxnSpPr>
          <p:nvPr/>
        </p:nvCxnSpPr>
        <p:spPr>
          <a:xfrm>
            <a:off x="1656080" y="-173038"/>
            <a:ext cx="0" cy="108616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64556" y="6550223"/>
            <a:ext cx="15081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1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دانشگاه صنعتی امیرکبیر</a:t>
            </a:r>
            <a:endParaRPr lang="fa-IR" sz="11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79880" y="76073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Oval 18"/>
          <p:cNvSpPr/>
          <p:nvPr/>
        </p:nvSpPr>
        <p:spPr>
          <a:xfrm>
            <a:off x="1579880" y="1872932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0" name="Oval 19"/>
          <p:cNvSpPr/>
          <p:nvPr/>
        </p:nvSpPr>
        <p:spPr>
          <a:xfrm>
            <a:off x="1518920" y="2924174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1" name="Oval 20"/>
          <p:cNvSpPr/>
          <p:nvPr/>
        </p:nvSpPr>
        <p:spPr>
          <a:xfrm>
            <a:off x="1579880" y="4097336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Oval 21"/>
          <p:cNvSpPr/>
          <p:nvPr/>
        </p:nvSpPr>
        <p:spPr>
          <a:xfrm>
            <a:off x="1579880" y="5209538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Oval 22"/>
          <p:cNvSpPr/>
          <p:nvPr/>
        </p:nvSpPr>
        <p:spPr>
          <a:xfrm>
            <a:off x="1579880" y="632174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TextBox 23"/>
          <p:cNvSpPr txBox="1"/>
          <p:nvPr/>
        </p:nvSpPr>
        <p:spPr>
          <a:xfrm>
            <a:off x="535940" y="64744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41760" y="6527139"/>
            <a:ext cx="65024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4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8/19</a:t>
            </a:r>
            <a:endParaRPr lang="fa-IR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5940" y="1759644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تعریف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940" y="2871846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b="1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2720" y="5096250"/>
            <a:ext cx="12585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</a:t>
            </a:r>
            <a:r>
              <a:rPr lang="fa-IR" b="1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بندی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8330" y="620845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64556" y="570875"/>
            <a:ext cx="15944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800" b="1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sz="2800" b="1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3623221" y="1337641"/>
            <a:ext cx="6277154" cy="1399985"/>
            <a:chOff x="3623221" y="1489133"/>
            <a:chExt cx="6277154" cy="1399985"/>
          </a:xfrm>
        </p:grpSpPr>
        <p:grpSp>
          <p:nvGrpSpPr>
            <p:cNvPr id="55" name="Group 54"/>
            <p:cNvGrpSpPr/>
            <p:nvPr/>
          </p:nvGrpSpPr>
          <p:grpSpPr>
            <a:xfrm>
              <a:off x="3623221" y="2138620"/>
              <a:ext cx="6277154" cy="750498"/>
              <a:chOff x="3666226" y="3795937"/>
              <a:chExt cx="6277154" cy="750498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3666226" y="4176577"/>
                <a:ext cx="2613804" cy="0"/>
              </a:xfrm>
              <a:prstGeom prst="line">
                <a:avLst/>
              </a:prstGeom>
              <a:ln w="28575">
                <a:solidFill>
                  <a:srgbClr val="FFC5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>
              <a:xfrm>
                <a:off x="6448245" y="3795937"/>
                <a:ext cx="750498" cy="750498"/>
              </a:xfrm>
              <a:prstGeom prst="ellipse">
                <a:avLst/>
              </a:prstGeom>
              <a:solidFill>
                <a:srgbClr val="FFC52C"/>
              </a:solidFill>
              <a:ln>
                <a:solidFill>
                  <a:srgbClr val="FFC5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6634430" y="3900104"/>
                <a:ext cx="340745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fa-IR" sz="3600" dirty="0" smtClean="0">
                    <a:solidFill>
                      <a:srgbClr val="030D4F"/>
                    </a:solidFill>
                    <a:latin typeface="IRANSans(FaNum) Medium" panose="02040503050201020203" pitchFamily="18" charset="-78"/>
                    <a:cs typeface="IRANSans(FaNum) Medium" panose="02040503050201020203" pitchFamily="18" charset="-78"/>
                  </a:rPr>
                  <a:t>2</a:t>
                </a:r>
                <a:endParaRPr lang="fa-IR" sz="3600" dirty="0">
                  <a:solidFill>
                    <a:srgbClr val="030D4F"/>
                  </a:solidFill>
                  <a:latin typeface="IRANSans(FaNum) Medium" panose="02040503050201020203" pitchFamily="18" charset="-78"/>
                  <a:cs typeface="IRANSans(FaNum) Medium" panose="02040503050201020203" pitchFamily="18" charset="-78"/>
                </a:endParaRPr>
              </a:p>
            </p:txBody>
          </p:sp>
          <p:cxnSp>
            <p:nvCxnSpPr>
              <p:cNvPr id="60" name="Straight Connector 59"/>
              <p:cNvCxnSpPr/>
              <p:nvPr/>
            </p:nvCxnSpPr>
            <p:spPr>
              <a:xfrm>
                <a:off x="7329576" y="4192770"/>
                <a:ext cx="2613804" cy="0"/>
              </a:xfrm>
              <a:prstGeom prst="line">
                <a:avLst/>
              </a:prstGeom>
              <a:ln w="28575">
                <a:solidFill>
                  <a:srgbClr val="FFC5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4956215" y="1489133"/>
              <a:ext cx="3648547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fa-IR" sz="2800" dirty="0" smtClean="0">
                  <a:solidFill>
                    <a:srgbClr val="FFC52C"/>
                  </a:solidFill>
                  <a:latin typeface="IRANSans(FaNum) Medium" panose="02040503050201020203" pitchFamily="18" charset="-78"/>
                  <a:cs typeface="IRANSans(FaNum) Medium" panose="02040503050201020203" pitchFamily="18" charset="-78"/>
                </a:rPr>
                <a:t>موتور فیزیکی و انیمیشن</a:t>
              </a:r>
              <a:endParaRPr lang="fa-IR" sz="2800" dirty="0">
                <a:solidFill>
                  <a:srgbClr val="FFC52C"/>
                </a:solidFill>
                <a:latin typeface="IRANSans(FaNum) Medium" panose="02040503050201020203" pitchFamily="18" charset="-78"/>
                <a:cs typeface="IRANSans(FaNum) Medium" panose="02040503050201020203" pitchFamily="18" charset="-78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22694" y="3984048"/>
            <a:ext cx="10085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ها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12231" y="2972843"/>
            <a:ext cx="196682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000" dirty="0" smtClean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انیمیشن</a:t>
            </a:r>
            <a:endParaRPr lang="fa-IR" sz="2000" dirty="0">
              <a:solidFill>
                <a:srgbClr val="FFC52C"/>
              </a:solidFill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35206" y="2974749"/>
            <a:ext cx="196682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000" dirty="0" smtClean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فیزیک بدن</a:t>
            </a:r>
            <a:endParaRPr lang="fa-IR" sz="2000" dirty="0">
              <a:solidFill>
                <a:srgbClr val="FFC52C"/>
              </a:solidFill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208111" y="2974749"/>
            <a:ext cx="196682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000" dirty="0" smtClean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فیزیک اشیا</a:t>
            </a:r>
            <a:endParaRPr lang="fa-IR" sz="2000" dirty="0">
              <a:solidFill>
                <a:srgbClr val="FFC52C"/>
              </a:solidFill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1" y="3504170"/>
            <a:ext cx="3260289" cy="24452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25" y="3520363"/>
            <a:ext cx="4143375" cy="24290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215" y="3520363"/>
            <a:ext cx="3682752" cy="242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3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4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1661160" y="6418891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666240" y="5307703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56080" y="4183696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656080" y="3077209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56080" y="1965007"/>
            <a:ext cx="0" cy="1086167"/>
          </a:xfrm>
          <a:prstGeom prst="line">
            <a:avLst/>
          </a:prstGeom>
          <a:ln w="28575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656080" y="832485"/>
            <a:ext cx="0" cy="10861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endCxn id="18" idx="4"/>
          </p:cNvCxnSpPr>
          <p:nvPr/>
        </p:nvCxnSpPr>
        <p:spPr>
          <a:xfrm>
            <a:off x="1656080" y="-173038"/>
            <a:ext cx="0" cy="108616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64556" y="6550223"/>
            <a:ext cx="15081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1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دانشگاه صنعتی امیرکبیر</a:t>
            </a:r>
            <a:endParaRPr lang="fa-IR" sz="11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79880" y="76073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Oval 18"/>
          <p:cNvSpPr/>
          <p:nvPr/>
        </p:nvSpPr>
        <p:spPr>
          <a:xfrm>
            <a:off x="1579880" y="1872932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0" name="Oval 19"/>
          <p:cNvSpPr/>
          <p:nvPr/>
        </p:nvSpPr>
        <p:spPr>
          <a:xfrm>
            <a:off x="1518920" y="2924174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1" name="Oval 20"/>
          <p:cNvSpPr/>
          <p:nvPr/>
        </p:nvSpPr>
        <p:spPr>
          <a:xfrm>
            <a:off x="1579880" y="4097336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Oval 21"/>
          <p:cNvSpPr/>
          <p:nvPr/>
        </p:nvSpPr>
        <p:spPr>
          <a:xfrm>
            <a:off x="1579880" y="5209538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Oval 22"/>
          <p:cNvSpPr/>
          <p:nvPr/>
        </p:nvSpPr>
        <p:spPr>
          <a:xfrm>
            <a:off x="1579880" y="632174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TextBox 23"/>
          <p:cNvSpPr txBox="1"/>
          <p:nvPr/>
        </p:nvSpPr>
        <p:spPr>
          <a:xfrm>
            <a:off x="535940" y="64744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41760" y="6527139"/>
            <a:ext cx="65024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4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9/19</a:t>
            </a:r>
            <a:endParaRPr lang="fa-IR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5940" y="1759644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تعریف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940" y="2871846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b="1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2720" y="5096250"/>
            <a:ext cx="12585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 بندی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8330" y="620845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64556" y="570875"/>
            <a:ext cx="15944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800" b="1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sz="2800" b="1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3623221" y="1349712"/>
            <a:ext cx="6277154" cy="1387914"/>
            <a:chOff x="3623221" y="1501204"/>
            <a:chExt cx="6277154" cy="1387914"/>
          </a:xfrm>
        </p:grpSpPr>
        <p:grpSp>
          <p:nvGrpSpPr>
            <p:cNvPr id="55" name="Group 54"/>
            <p:cNvGrpSpPr/>
            <p:nvPr/>
          </p:nvGrpSpPr>
          <p:grpSpPr>
            <a:xfrm>
              <a:off x="3623221" y="2138620"/>
              <a:ext cx="6277154" cy="750498"/>
              <a:chOff x="3666226" y="3795937"/>
              <a:chExt cx="6277154" cy="750498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3666226" y="4176577"/>
                <a:ext cx="2613804" cy="0"/>
              </a:xfrm>
              <a:prstGeom prst="line">
                <a:avLst/>
              </a:prstGeom>
              <a:ln w="28575">
                <a:solidFill>
                  <a:srgbClr val="FFC5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>
              <a:xfrm>
                <a:off x="6448245" y="3795937"/>
                <a:ext cx="750498" cy="750498"/>
              </a:xfrm>
              <a:prstGeom prst="ellipse">
                <a:avLst/>
              </a:prstGeom>
              <a:solidFill>
                <a:srgbClr val="FFC52C"/>
              </a:solidFill>
              <a:ln>
                <a:solidFill>
                  <a:srgbClr val="FFC5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6608552" y="3900104"/>
                <a:ext cx="340745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fa-IR" sz="3600" dirty="0" smtClean="0">
                    <a:solidFill>
                      <a:srgbClr val="030D4F"/>
                    </a:solidFill>
                    <a:latin typeface="IRANSans(FaNum) Medium" panose="02040503050201020203" pitchFamily="18" charset="-78"/>
                    <a:cs typeface="IRANSans(FaNum) Medium" panose="02040503050201020203" pitchFamily="18" charset="-78"/>
                  </a:rPr>
                  <a:t>3</a:t>
                </a:r>
                <a:endParaRPr lang="fa-IR" sz="3600" dirty="0">
                  <a:solidFill>
                    <a:srgbClr val="030D4F"/>
                  </a:solidFill>
                  <a:latin typeface="IRANSans(FaNum) Medium" panose="02040503050201020203" pitchFamily="18" charset="-78"/>
                  <a:cs typeface="IRANSans(FaNum) Medium" panose="02040503050201020203" pitchFamily="18" charset="-78"/>
                </a:endParaRPr>
              </a:p>
            </p:txBody>
          </p:sp>
          <p:cxnSp>
            <p:nvCxnSpPr>
              <p:cNvPr id="60" name="Straight Connector 59"/>
              <p:cNvCxnSpPr/>
              <p:nvPr/>
            </p:nvCxnSpPr>
            <p:spPr>
              <a:xfrm>
                <a:off x="7329576" y="4192770"/>
                <a:ext cx="2613804" cy="0"/>
              </a:xfrm>
              <a:prstGeom prst="line">
                <a:avLst/>
              </a:prstGeom>
              <a:ln w="28575">
                <a:solidFill>
                  <a:srgbClr val="FFC5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5581969" y="1501204"/>
              <a:ext cx="2397038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fa-IR" sz="2800" dirty="0" smtClean="0">
                  <a:solidFill>
                    <a:srgbClr val="FFC52C"/>
                  </a:solidFill>
                  <a:latin typeface="IRANSans(FaNum) Medium" panose="02040503050201020203" pitchFamily="18" charset="-78"/>
                  <a:cs typeface="IRANSans(FaNum) Medium" panose="02040503050201020203" pitchFamily="18" charset="-78"/>
                </a:rPr>
                <a:t>هوش مصنوعی</a:t>
              </a:r>
              <a:endParaRPr lang="fa-IR" sz="2800" dirty="0">
                <a:solidFill>
                  <a:srgbClr val="FFC52C"/>
                </a:solidFill>
                <a:latin typeface="IRANSans(FaNum) Medium" panose="02040503050201020203" pitchFamily="18" charset="-78"/>
                <a:cs typeface="IRANSans(FaNum) Medium" panose="02040503050201020203" pitchFamily="18" charset="-78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22694" y="3984048"/>
            <a:ext cx="10085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ها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6706" y="3130660"/>
            <a:ext cx="4830183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dirty="0" smtClean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یافتن مسیر</a:t>
            </a:r>
          </a:p>
          <a:p>
            <a:pPr algn="ctr" rtl="1">
              <a:lnSpc>
                <a:spcPct val="150000"/>
              </a:lnSpc>
            </a:pPr>
            <a:r>
              <a:rPr lang="fa-IR" sz="2000" dirty="0" smtClean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نشان دادن ترس و خشونت</a:t>
            </a:r>
          </a:p>
          <a:p>
            <a:pPr algn="ctr" rtl="1">
              <a:lnSpc>
                <a:spcPct val="150000"/>
              </a:lnSpc>
            </a:pPr>
            <a:r>
              <a:rPr lang="fa-IR" sz="2000" dirty="0" smtClean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کاربرد در بازی های مخفی کاری</a:t>
            </a:r>
          </a:p>
          <a:p>
            <a:pPr algn="ctr" rtl="1">
              <a:lnSpc>
                <a:spcPct val="150000"/>
              </a:lnSpc>
            </a:pPr>
            <a:r>
              <a:rPr lang="fa-IR" sz="2000" dirty="0" smtClean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اکثرا به شکل درخت تصمیم و ماشین حالت</a:t>
            </a:r>
            <a:endParaRPr lang="fa-IR" sz="2000" dirty="0">
              <a:solidFill>
                <a:srgbClr val="FFC52C"/>
              </a:solidFill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5315310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029298" y="-1568"/>
            <a:ext cx="0" cy="6858000"/>
          </a:xfrm>
          <a:prstGeom prst="line">
            <a:avLst/>
          </a:prstGeom>
          <a:ln w="38100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661160" y="6418891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666240" y="5307703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56080" y="4183696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656080" y="3077209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56080" y="1965007"/>
            <a:ext cx="0" cy="1086167"/>
          </a:xfrm>
          <a:prstGeom prst="line">
            <a:avLst/>
          </a:prstGeom>
          <a:ln w="28575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656080" y="832485"/>
            <a:ext cx="0" cy="10861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endCxn id="18" idx="4"/>
          </p:cNvCxnSpPr>
          <p:nvPr/>
        </p:nvCxnSpPr>
        <p:spPr>
          <a:xfrm>
            <a:off x="1656080" y="-173038"/>
            <a:ext cx="0" cy="108616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64556" y="6550223"/>
            <a:ext cx="15081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1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دانشگاه صنعتی امیرکبیر</a:t>
            </a:r>
            <a:endParaRPr lang="fa-IR" sz="11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79880" y="76073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Oval 18"/>
          <p:cNvSpPr/>
          <p:nvPr/>
        </p:nvSpPr>
        <p:spPr>
          <a:xfrm>
            <a:off x="1579880" y="1872932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0" name="Oval 19"/>
          <p:cNvSpPr/>
          <p:nvPr/>
        </p:nvSpPr>
        <p:spPr>
          <a:xfrm>
            <a:off x="1518920" y="2924174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1" name="Oval 20"/>
          <p:cNvSpPr/>
          <p:nvPr/>
        </p:nvSpPr>
        <p:spPr>
          <a:xfrm>
            <a:off x="1579880" y="4097336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Oval 21"/>
          <p:cNvSpPr/>
          <p:nvPr/>
        </p:nvSpPr>
        <p:spPr>
          <a:xfrm>
            <a:off x="1579880" y="5209538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Oval 22"/>
          <p:cNvSpPr/>
          <p:nvPr/>
        </p:nvSpPr>
        <p:spPr>
          <a:xfrm>
            <a:off x="1579880" y="632174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TextBox 23"/>
          <p:cNvSpPr txBox="1"/>
          <p:nvPr/>
        </p:nvSpPr>
        <p:spPr>
          <a:xfrm>
            <a:off x="535940" y="64744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413864" y="6527139"/>
            <a:ext cx="77813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4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10/19</a:t>
            </a:r>
            <a:endParaRPr lang="fa-IR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5940" y="1759644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تعریف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940" y="2871846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b="1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2720" y="5096250"/>
            <a:ext cx="12585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 بندی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8330" y="620845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64556" y="570875"/>
            <a:ext cx="15944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800" b="1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sz="2800" b="1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32260" y="1677307"/>
            <a:ext cx="2772287" cy="750498"/>
            <a:chOff x="7632260" y="1677307"/>
            <a:chExt cx="2772287" cy="750498"/>
          </a:xfrm>
        </p:grpSpPr>
        <p:grpSp>
          <p:nvGrpSpPr>
            <p:cNvPr id="55" name="Group 54"/>
            <p:cNvGrpSpPr/>
            <p:nvPr/>
          </p:nvGrpSpPr>
          <p:grpSpPr>
            <a:xfrm>
              <a:off x="9654049" y="1677307"/>
              <a:ext cx="750498" cy="750498"/>
              <a:chOff x="6448245" y="3795937"/>
              <a:chExt cx="750498" cy="750498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6448245" y="3795937"/>
                <a:ext cx="750498" cy="750498"/>
              </a:xfrm>
              <a:prstGeom prst="ellipse">
                <a:avLst/>
              </a:prstGeom>
              <a:solidFill>
                <a:srgbClr val="FFC52C"/>
              </a:solidFill>
              <a:ln>
                <a:solidFill>
                  <a:srgbClr val="FFC5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6608552" y="3900104"/>
                <a:ext cx="340745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fa-IR" sz="3600" dirty="0" smtClean="0">
                    <a:solidFill>
                      <a:srgbClr val="030D4F"/>
                    </a:solidFill>
                    <a:latin typeface="IRANSans(FaNum) Medium" panose="02040503050201020203" pitchFamily="18" charset="-78"/>
                    <a:cs typeface="IRANSans(FaNum) Medium" panose="02040503050201020203" pitchFamily="18" charset="-78"/>
                  </a:rPr>
                  <a:t>4</a:t>
                </a:r>
                <a:endParaRPr lang="fa-IR" sz="3600" dirty="0">
                  <a:solidFill>
                    <a:srgbClr val="030D4F"/>
                  </a:solidFill>
                  <a:latin typeface="IRANSans(FaNum) Medium" panose="02040503050201020203" pitchFamily="18" charset="-78"/>
                  <a:cs typeface="IRANSans(FaNum) Medium" panose="02040503050201020203" pitchFamily="18" charset="-78"/>
                </a:endParaRPr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7632260" y="1832588"/>
              <a:ext cx="2397038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fa-IR" sz="2800" dirty="0" smtClean="0">
                  <a:solidFill>
                    <a:srgbClr val="FFC52C"/>
                  </a:solidFill>
                  <a:latin typeface="IRANSans(FaNum) Medium" panose="02040503050201020203" pitchFamily="18" charset="-78"/>
                  <a:cs typeface="IRANSans(FaNum) Medium" panose="02040503050201020203" pitchFamily="18" charset="-78"/>
                </a:rPr>
                <a:t>شبکه</a:t>
              </a:r>
              <a:endParaRPr lang="fa-IR" sz="2800" dirty="0">
                <a:solidFill>
                  <a:srgbClr val="FFC52C"/>
                </a:solidFill>
                <a:latin typeface="IRANSans(FaNum) Medium" panose="02040503050201020203" pitchFamily="18" charset="-78"/>
                <a:cs typeface="IRANSans(FaNum) Medium" panose="02040503050201020203" pitchFamily="18" charset="-78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22694" y="3984048"/>
            <a:ext cx="10085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ها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007565" y="2835864"/>
            <a:ext cx="3396982" cy="750498"/>
            <a:chOff x="7007565" y="2835864"/>
            <a:chExt cx="3396982" cy="750498"/>
          </a:xfrm>
        </p:grpSpPr>
        <p:grpSp>
          <p:nvGrpSpPr>
            <p:cNvPr id="36" name="Group 35"/>
            <p:cNvGrpSpPr/>
            <p:nvPr/>
          </p:nvGrpSpPr>
          <p:grpSpPr>
            <a:xfrm>
              <a:off x="9654049" y="2835864"/>
              <a:ext cx="750498" cy="750498"/>
              <a:chOff x="6448245" y="3795937"/>
              <a:chExt cx="750498" cy="750498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6448245" y="3795937"/>
                <a:ext cx="750498" cy="750498"/>
              </a:xfrm>
              <a:prstGeom prst="ellipse">
                <a:avLst/>
              </a:prstGeom>
              <a:solidFill>
                <a:srgbClr val="FFC52C"/>
              </a:solidFill>
              <a:ln>
                <a:solidFill>
                  <a:srgbClr val="FFC5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608552" y="3900104"/>
                <a:ext cx="340745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fa-IR" sz="3600" dirty="0" smtClean="0">
                    <a:solidFill>
                      <a:srgbClr val="030D4F"/>
                    </a:solidFill>
                    <a:latin typeface="IRANSans(FaNum) Medium" panose="02040503050201020203" pitchFamily="18" charset="-78"/>
                    <a:cs typeface="IRANSans(FaNum) Medium" panose="02040503050201020203" pitchFamily="18" charset="-78"/>
                  </a:rPr>
                  <a:t>5</a:t>
                </a:r>
                <a:endParaRPr lang="fa-IR" sz="3600" dirty="0">
                  <a:solidFill>
                    <a:srgbClr val="030D4F"/>
                  </a:solidFill>
                  <a:latin typeface="IRANSans(FaNum) Medium" panose="02040503050201020203" pitchFamily="18" charset="-78"/>
                  <a:cs typeface="IRANSans(FaNum) Medium" panose="02040503050201020203" pitchFamily="18" charset="-78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7007565" y="2949503"/>
              <a:ext cx="2397038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fa-IR" sz="2800" dirty="0" smtClean="0">
                  <a:solidFill>
                    <a:srgbClr val="FFC52C"/>
                  </a:solidFill>
                  <a:latin typeface="IRANSans(FaNum) Medium" panose="02040503050201020203" pitchFamily="18" charset="-78"/>
                  <a:cs typeface="IRANSans(FaNum) Medium" panose="02040503050201020203" pitchFamily="18" charset="-78"/>
                </a:rPr>
                <a:t>صوت و تصویر</a:t>
              </a:r>
              <a:endParaRPr lang="fa-IR" sz="2800" dirty="0">
                <a:solidFill>
                  <a:srgbClr val="FFC52C"/>
                </a:solidFill>
                <a:latin typeface="IRANSans(FaNum) Medium" panose="02040503050201020203" pitchFamily="18" charset="-78"/>
                <a:cs typeface="IRANSans(FaNum) Medium" panose="02040503050201020203" pitchFamily="18" charset="-78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180812" y="3994421"/>
            <a:ext cx="3223735" cy="750498"/>
            <a:chOff x="7180812" y="3994421"/>
            <a:chExt cx="3223735" cy="750498"/>
          </a:xfrm>
        </p:grpSpPr>
        <p:grpSp>
          <p:nvGrpSpPr>
            <p:cNvPr id="46" name="Group 45"/>
            <p:cNvGrpSpPr/>
            <p:nvPr/>
          </p:nvGrpSpPr>
          <p:grpSpPr>
            <a:xfrm>
              <a:off x="9654049" y="3994421"/>
              <a:ext cx="750498" cy="750498"/>
              <a:chOff x="6448245" y="3795937"/>
              <a:chExt cx="750498" cy="750498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6448245" y="3795937"/>
                <a:ext cx="750498" cy="750498"/>
              </a:xfrm>
              <a:prstGeom prst="ellipse">
                <a:avLst/>
              </a:prstGeom>
              <a:solidFill>
                <a:srgbClr val="FFC52C"/>
              </a:solidFill>
              <a:ln>
                <a:solidFill>
                  <a:srgbClr val="FFC5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608552" y="3900104"/>
                <a:ext cx="340745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fa-IR" sz="3600" dirty="0" smtClean="0">
                    <a:solidFill>
                      <a:srgbClr val="030D4F"/>
                    </a:solidFill>
                    <a:latin typeface="IRANSans(FaNum) Medium" panose="02040503050201020203" pitchFamily="18" charset="-78"/>
                    <a:cs typeface="IRANSans(FaNum) Medium" panose="02040503050201020203" pitchFamily="18" charset="-78"/>
                  </a:rPr>
                  <a:t>6</a:t>
                </a:r>
                <a:endParaRPr lang="fa-IR" sz="3600" dirty="0">
                  <a:solidFill>
                    <a:srgbClr val="030D4F"/>
                  </a:solidFill>
                  <a:latin typeface="IRANSans(FaNum) Medium" panose="02040503050201020203" pitchFamily="18" charset="-78"/>
                  <a:cs typeface="IRANSans(FaNum) Medium" panose="02040503050201020203" pitchFamily="18" charset="-78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7180812" y="4108094"/>
              <a:ext cx="2397038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fa-IR" sz="2800" dirty="0" smtClean="0">
                  <a:solidFill>
                    <a:srgbClr val="FFC52C"/>
                  </a:solidFill>
                  <a:latin typeface="IRANSans(FaNum) Medium" panose="02040503050201020203" pitchFamily="18" charset="-78"/>
                  <a:cs typeface="IRANSans(FaNum) Medium" panose="02040503050201020203" pitchFamily="18" charset="-78"/>
                </a:rPr>
                <a:t>رابط کاربری</a:t>
              </a:r>
              <a:endParaRPr lang="fa-IR" sz="2800" dirty="0">
                <a:solidFill>
                  <a:srgbClr val="FFC52C"/>
                </a:solidFill>
                <a:latin typeface="IRANSans(FaNum) Medium" panose="02040503050201020203" pitchFamily="18" charset="-78"/>
                <a:cs typeface="IRANSans(FaNum) Medium" panose="02040503050201020203" pitchFamily="18" charset="-78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60199" y="5092001"/>
            <a:ext cx="4144348" cy="750498"/>
            <a:chOff x="6260199" y="5092001"/>
            <a:chExt cx="4144348" cy="750498"/>
          </a:xfrm>
        </p:grpSpPr>
        <p:grpSp>
          <p:nvGrpSpPr>
            <p:cNvPr id="50" name="Group 49"/>
            <p:cNvGrpSpPr/>
            <p:nvPr/>
          </p:nvGrpSpPr>
          <p:grpSpPr>
            <a:xfrm>
              <a:off x="9654049" y="5092001"/>
              <a:ext cx="750498" cy="750498"/>
              <a:chOff x="6448245" y="3795937"/>
              <a:chExt cx="750498" cy="750498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6448245" y="3795937"/>
                <a:ext cx="750498" cy="750498"/>
              </a:xfrm>
              <a:prstGeom prst="ellipse">
                <a:avLst/>
              </a:prstGeom>
              <a:solidFill>
                <a:srgbClr val="FFC52C"/>
              </a:solidFill>
              <a:ln>
                <a:solidFill>
                  <a:srgbClr val="FFC5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608552" y="3900104"/>
                <a:ext cx="340745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fa-IR" sz="3600" dirty="0" smtClean="0">
                    <a:solidFill>
                      <a:srgbClr val="030D4F"/>
                    </a:solidFill>
                    <a:latin typeface="IRANSans(FaNum) Medium" panose="02040503050201020203" pitchFamily="18" charset="-78"/>
                    <a:cs typeface="IRANSans(FaNum) Medium" panose="02040503050201020203" pitchFamily="18" charset="-78"/>
                  </a:rPr>
                  <a:t>7</a:t>
                </a:r>
                <a:endParaRPr lang="fa-IR" sz="3600" dirty="0">
                  <a:solidFill>
                    <a:srgbClr val="030D4F"/>
                  </a:solidFill>
                  <a:latin typeface="IRANSans(FaNum) Medium" panose="02040503050201020203" pitchFamily="18" charset="-78"/>
                  <a:cs typeface="IRANSans(FaNum) Medium" panose="02040503050201020203" pitchFamily="18" charset="-78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6260199" y="5234383"/>
              <a:ext cx="314440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fa-IR" sz="2800" dirty="0" smtClean="0">
                  <a:solidFill>
                    <a:srgbClr val="FFC52C"/>
                  </a:solidFill>
                  <a:latin typeface="IRANSans(FaNum) Medium" panose="02040503050201020203" pitchFamily="18" charset="-78"/>
                  <a:cs typeface="IRANSans(FaNum) Medium" panose="02040503050201020203" pitchFamily="18" charset="-78"/>
                </a:rPr>
                <a:t>محیط برنامه نویسی</a:t>
              </a:r>
              <a:endParaRPr lang="fa-IR" sz="2800" dirty="0">
                <a:solidFill>
                  <a:srgbClr val="FFC52C"/>
                </a:solidFill>
                <a:latin typeface="IRANSans(FaNum) Medium" panose="02040503050201020203" pitchFamily="18" charset="-78"/>
                <a:cs typeface="IRANSans(FaNum) Medium" panose="02040503050201020203" pitchFamily="18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58064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1661160" y="6418891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666240" y="5307703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56080" y="4183696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656080" y="3077209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56080" y="1965007"/>
            <a:ext cx="0" cy="1086167"/>
          </a:xfrm>
          <a:prstGeom prst="line">
            <a:avLst/>
          </a:prstGeom>
          <a:ln w="28575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656080" y="832485"/>
            <a:ext cx="0" cy="10861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endCxn id="18" idx="4"/>
          </p:cNvCxnSpPr>
          <p:nvPr/>
        </p:nvCxnSpPr>
        <p:spPr>
          <a:xfrm>
            <a:off x="1656080" y="-173038"/>
            <a:ext cx="0" cy="108616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64556" y="6550223"/>
            <a:ext cx="15081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1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دانشگاه صنعتی امیرکبیر</a:t>
            </a:r>
            <a:endParaRPr lang="fa-IR" sz="11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79880" y="76073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Oval 18"/>
          <p:cNvSpPr/>
          <p:nvPr/>
        </p:nvSpPr>
        <p:spPr>
          <a:xfrm>
            <a:off x="1579880" y="1872932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0" name="Oval 19"/>
          <p:cNvSpPr/>
          <p:nvPr/>
        </p:nvSpPr>
        <p:spPr>
          <a:xfrm>
            <a:off x="1518920" y="2924174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1" name="Oval 20"/>
          <p:cNvSpPr/>
          <p:nvPr/>
        </p:nvSpPr>
        <p:spPr>
          <a:xfrm>
            <a:off x="1579880" y="4097336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Oval 21"/>
          <p:cNvSpPr/>
          <p:nvPr/>
        </p:nvSpPr>
        <p:spPr>
          <a:xfrm>
            <a:off x="1579880" y="5209538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Oval 22"/>
          <p:cNvSpPr/>
          <p:nvPr/>
        </p:nvSpPr>
        <p:spPr>
          <a:xfrm>
            <a:off x="1579880" y="632174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TextBox 23"/>
          <p:cNvSpPr txBox="1"/>
          <p:nvPr/>
        </p:nvSpPr>
        <p:spPr>
          <a:xfrm>
            <a:off x="535940" y="64744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473132" y="6527139"/>
            <a:ext cx="71886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4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11/19</a:t>
            </a:r>
            <a:endParaRPr lang="fa-IR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5940" y="1759644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تعریف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940" y="2871846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b="1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2720" y="5096250"/>
            <a:ext cx="12585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</a:t>
            </a:r>
            <a:r>
              <a:rPr lang="fa-IR" b="1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بندی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8330" y="620845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64556" y="570875"/>
            <a:ext cx="15944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800" b="1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sz="2800" b="1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559040" y="1362683"/>
            <a:ext cx="2690306" cy="931844"/>
            <a:chOff x="7503970" y="1833683"/>
            <a:chExt cx="2690306" cy="931844"/>
          </a:xfrm>
        </p:grpSpPr>
        <p:grpSp>
          <p:nvGrpSpPr>
            <p:cNvPr id="4" name="Group 3"/>
            <p:cNvGrpSpPr/>
            <p:nvPr/>
          </p:nvGrpSpPr>
          <p:grpSpPr>
            <a:xfrm>
              <a:off x="7503970" y="1833683"/>
              <a:ext cx="2690306" cy="931844"/>
              <a:chOff x="9078354" y="798227"/>
              <a:chExt cx="2690306" cy="931844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10836816" y="798227"/>
                <a:ext cx="931844" cy="931844"/>
              </a:xfrm>
              <a:prstGeom prst="ellipse">
                <a:avLst/>
              </a:prstGeom>
              <a:solidFill>
                <a:srgbClr val="FFC52C"/>
              </a:solidFill>
              <a:ln>
                <a:solidFill>
                  <a:srgbClr val="FFC5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078354" y="1064094"/>
                <a:ext cx="1758462" cy="40011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fa-IR" sz="2000" dirty="0" smtClean="0">
                    <a:solidFill>
                      <a:srgbClr val="FFC52C"/>
                    </a:solidFill>
                    <a:latin typeface="IRANSans Medium" panose="02040503050201020203" pitchFamily="18" charset="-78"/>
                    <a:cs typeface="IRANSans Medium" panose="02040503050201020203" pitchFamily="18" charset="-78"/>
                  </a:rPr>
                  <a:t>موتور رندرینگ</a:t>
                </a:r>
                <a:endParaRPr lang="fa-IR" sz="2000" dirty="0">
                  <a:solidFill>
                    <a:srgbClr val="FFC52C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endParaRPr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965" y="1991929"/>
              <a:ext cx="696777" cy="615351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3609582" y="1362683"/>
            <a:ext cx="2690306" cy="931844"/>
            <a:chOff x="7503970" y="1833683"/>
            <a:chExt cx="2690306" cy="931844"/>
          </a:xfrm>
        </p:grpSpPr>
        <p:grpSp>
          <p:nvGrpSpPr>
            <p:cNvPr id="83" name="Group 82"/>
            <p:cNvGrpSpPr/>
            <p:nvPr/>
          </p:nvGrpSpPr>
          <p:grpSpPr>
            <a:xfrm>
              <a:off x="7503970" y="1833683"/>
              <a:ext cx="2690306" cy="931844"/>
              <a:chOff x="9078354" y="798227"/>
              <a:chExt cx="2690306" cy="93184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10836816" y="798227"/>
                <a:ext cx="931844" cy="931844"/>
              </a:xfrm>
              <a:prstGeom prst="ellipse">
                <a:avLst/>
              </a:prstGeom>
              <a:solidFill>
                <a:srgbClr val="FFC52C"/>
              </a:solidFill>
              <a:ln>
                <a:solidFill>
                  <a:srgbClr val="FFC5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9078354" y="1064094"/>
                <a:ext cx="1758462" cy="40011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fa-IR" sz="2000" dirty="0" smtClean="0">
                    <a:solidFill>
                      <a:srgbClr val="FFC52C"/>
                    </a:solidFill>
                    <a:latin typeface="IRANSans Medium" panose="02040503050201020203" pitchFamily="18" charset="-78"/>
                    <a:cs typeface="IRANSans Medium" panose="02040503050201020203" pitchFamily="18" charset="-78"/>
                  </a:rPr>
                  <a:t>موتور فیزیکی</a:t>
                </a:r>
                <a:endParaRPr lang="fa-IR" sz="2000" dirty="0">
                  <a:solidFill>
                    <a:srgbClr val="FFC52C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endParaRPr>
              </a:p>
            </p:txBody>
          </p:sp>
        </p:grp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0390" y="1991929"/>
              <a:ext cx="615927" cy="615351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7559040" y="2584375"/>
            <a:ext cx="2690306" cy="931844"/>
            <a:chOff x="7503970" y="1833683"/>
            <a:chExt cx="2690306" cy="931844"/>
          </a:xfrm>
        </p:grpSpPr>
        <p:grpSp>
          <p:nvGrpSpPr>
            <p:cNvPr id="88" name="Group 87"/>
            <p:cNvGrpSpPr/>
            <p:nvPr/>
          </p:nvGrpSpPr>
          <p:grpSpPr>
            <a:xfrm>
              <a:off x="7503970" y="1833683"/>
              <a:ext cx="2690306" cy="931844"/>
              <a:chOff x="9078354" y="798227"/>
              <a:chExt cx="2690306" cy="931844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10836816" y="798227"/>
                <a:ext cx="931844" cy="931844"/>
              </a:xfrm>
              <a:prstGeom prst="ellipse">
                <a:avLst/>
              </a:prstGeom>
              <a:solidFill>
                <a:srgbClr val="FFC52C"/>
              </a:solidFill>
              <a:ln>
                <a:solidFill>
                  <a:srgbClr val="FFC5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9078354" y="1064094"/>
                <a:ext cx="1758462" cy="40011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fa-IR" sz="2000" dirty="0" smtClean="0">
                    <a:solidFill>
                      <a:srgbClr val="FFC52C"/>
                    </a:solidFill>
                    <a:latin typeface="IRANSans Medium" panose="02040503050201020203" pitchFamily="18" charset="-78"/>
                    <a:cs typeface="IRANSans Medium" panose="02040503050201020203" pitchFamily="18" charset="-78"/>
                  </a:rPr>
                  <a:t>هوش مصنوعی</a:t>
                </a:r>
                <a:endParaRPr lang="fa-IR" sz="2000" dirty="0">
                  <a:solidFill>
                    <a:srgbClr val="FFC52C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endParaRPr>
              </a:p>
            </p:txBody>
          </p:sp>
        </p:grp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1555" y="1912805"/>
              <a:ext cx="773597" cy="773597"/>
            </a:xfrm>
            <a:prstGeom prst="rect">
              <a:avLst/>
            </a:prstGeom>
          </p:spPr>
        </p:pic>
      </p:grpSp>
      <p:grpSp>
        <p:nvGrpSpPr>
          <p:cNvPr id="92" name="Group 91"/>
          <p:cNvGrpSpPr/>
          <p:nvPr/>
        </p:nvGrpSpPr>
        <p:grpSpPr>
          <a:xfrm>
            <a:off x="3609582" y="2584375"/>
            <a:ext cx="2690306" cy="931844"/>
            <a:chOff x="7503970" y="1833683"/>
            <a:chExt cx="2690306" cy="931844"/>
          </a:xfrm>
        </p:grpSpPr>
        <p:grpSp>
          <p:nvGrpSpPr>
            <p:cNvPr id="93" name="Group 92"/>
            <p:cNvGrpSpPr/>
            <p:nvPr/>
          </p:nvGrpSpPr>
          <p:grpSpPr>
            <a:xfrm>
              <a:off x="7503970" y="1833683"/>
              <a:ext cx="2690306" cy="931844"/>
              <a:chOff x="9078354" y="798227"/>
              <a:chExt cx="2690306" cy="931844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10836816" y="798227"/>
                <a:ext cx="931844" cy="931844"/>
              </a:xfrm>
              <a:prstGeom prst="ellipse">
                <a:avLst/>
              </a:prstGeom>
              <a:solidFill>
                <a:srgbClr val="FFC52C"/>
              </a:solidFill>
              <a:ln>
                <a:solidFill>
                  <a:srgbClr val="FFC5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9078354" y="1064094"/>
                <a:ext cx="1758462" cy="40011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fa-IR" sz="2000" dirty="0" smtClean="0">
                    <a:solidFill>
                      <a:srgbClr val="FFC52C"/>
                    </a:solidFill>
                    <a:latin typeface="IRANSans Medium" panose="02040503050201020203" pitchFamily="18" charset="-78"/>
                    <a:cs typeface="IRANSans Medium" panose="02040503050201020203" pitchFamily="18" charset="-78"/>
                  </a:rPr>
                  <a:t>شبکه</a:t>
                </a:r>
                <a:endParaRPr lang="fa-IR" sz="2000" dirty="0">
                  <a:solidFill>
                    <a:srgbClr val="FFC52C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endParaRPr>
              </a:p>
            </p:txBody>
          </p:sp>
        </p:grpSp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0678" y="1991929"/>
              <a:ext cx="615351" cy="615351"/>
            </a:xfrm>
            <a:prstGeom prst="rect">
              <a:avLst/>
            </a:prstGeom>
          </p:spPr>
        </p:pic>
      </p:grpSp>
      <p:grpSp>
        <p:nvGrpSpPr>
          <p:cNvPr id="97" name="Group 96"/>
          <p:cNvGrpSpPr/>
          <p:nvPr/>
        </p:nvGrpSpPr>
        <p:grpSpPr>
          <a:xfrm>
            <a:off x="7559040" y="3717774"/>
            <a:ext cx="2690306" cy="931844"/>
            <a:chOff x="7503970" y="1833683"/>
            <a:chExt cx="2690306" cy="931844"/>
          </a:xfrm>
        </p:grpSpPr>
        <p:grpSp>
          <p:nvGrpSpPr>
            <p:cNvPr id="98" name="Group 97"/>
            <p:cNvGrpSpPr/>
            <p:nvPr/>
          </p:nvGrpSpPr>
          <p:grpSpPr>
            <a:xfrm>
              <a:off x="7503970" y="1833683"/>
              <a:ext cx="2690306" cy="931844"/>
              <a:chOff x="9078354" y="798227"/>
              <a:chExt cx="2690306" cy="931844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10836816" y="798227"/>
                <a:ext cx="931844" cy="931844"/>
              </a:xfrm>
              <a:prstGeom prst="ellipse">
                <a:avLst/>
              </a:prstGeom>
              <a:solidFill>
                <a:srgbClr val="FFC52C"/>
              </a:solidFill>
              <a:ln>
                <a:solidFill>
                  <a:srgbClr val="FFC5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9078354" y="1064094"/>
                <a:ext cx="1758462" cy="40011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fa-IR" sz="2000" dirty="0" smtClean="0">
                    <a:solidFill>
                      <a:srgbClr val="FFC52C"/>
                    </a:solidFill>
                    <a:latin typeface="IRANSans Medium" panose="02040503050201020203" pitchFamily="18" charset="-78"/>
                    <a:cs typeface="IRANSans Medium" panose="02040503050201020203" pitchFamily="18" charset="-78"/>
                  </a:rPr>
                  <a:t>صوت و تصویر</a:t>
                </a:r>
                <a:endParaRPr lang="fa-IR" sz="2000" dirty="0">
                  <a:solidFill>
                    <a:srgbClr val="FFC52C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endParaRPr>
              </a:p>
            </p:txBody>
          </p:sp>
        </p:grp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050" y="2045739"/>
              <a:ext cx="507731" cy="507731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3609582" y="3717774"/>
            <a:ext cx="2690306" cy="931844"/>
            <a:chOff x="7503970" y="1833683"/>
            <a:chExt cx="2690306" cy="931844"/>
          </a:xfrm>
        </p:grpSpPr>
        <p:grpSp>
          <p:nvGrpSpPr>
            <p:cNvPr id="103" name="Group 102"/>
            <p:cNvGrpSpPr/>
            <p:nvPr/>
          </p:nvGrpSpPr>
          <p:grpSpPr>
            <a:xfrm>
              <a:off x="7503970" y="1833683"/>
              <a:ext cx="2690306" cy="931844"/>
              <a:chOff x="9078354" y="798227"/>
              <a:chExt cx="2690306" cy="931844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10836816" y="798227"/>
                <a:ext cx="931844" cy="931844"/>
              </a:xfrm>
              <a:prstGeom prst="ellipse">
                <a:avLst/>
              </a:prstGeom>
              <a:solidFill>
                <a:srgbClr val="FFC52C"/>
              </a:solidFill>
              <a:ln>
                <a:solidFill>
                  <a:srgbClr val="FFC5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9078354" y="1064094"/>
                <a:ext cx="1758462" cy="40011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fa-IR" sz="2000" dirty="0" smtClean="0">
                    <a:solidFill>
                      <a:srgbClr val="FFC52C"/>
                    </a:solidFill>
                    <a:latin typeface="IRANSans Medium" panose="02040503050201020203" pitchFamily="18" charset="-78"/>
                    <a:cs typeface="IRANSans Medium" panose="02040503050201020203" pitchFamily="18" charset="-78"/>
                  </a:rPr>
                  <a:t>رابط کاربری</a:t>
                </a:r>
                <a:endParaRPr lang="fa-IR" sz="2000" dirty="0">
                  <a:solidFill>
                    <a:srgbClr val="FFC52C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endParaRPr>
              </a:p>
            </p:txBody>
          </p:sp>
        </p:grpSp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0390" y="2010232"/>
              <a:ext cx="615927" cy="578745"/>
            </a:xfrm>
            <a:prstGeom prst="rect">
              <a:avLst/>
            </a:prstGeom>
          </p:spPr>
        </p:pic>
      </p:grpSp>
      <p:grpSp>
        <p:nvGrpSpPr>
          <p:cNvPr id="107" name="Group 106"/>
          <p:cNvGrpSpPr/>
          <p:nvPr/>
        </p:nvGrpSpPr>
        <p:grpSpPr>
          <a:xfrm>
            <a:off x="4873925" y="4915485"/>
            <a:ext cx="3233026" cy="931844"/>
            <a:chOff x="6961250" y="1833683"/>
            <a:chExt cx="3233026" cy="931844"/>
          </a:xfrm>
        </p:grpSpPr>
        <p:grpSp>
          <p:nvGrpSpPr>
            <p:cNvPr id="108" name="Group 107"/>
            <p:cNvGrpSpPr/>
            <p:nvPr/>
          </p:nvGrpSpPr>
          <p:grpSpPr>
            <a:xfrm>
              <a:off x="6961250" y="1833683"/>
              <a:ext cx="3233026" cy="931844"/>
              <a:chOff x="8535634" y="798227"/>
              <a:chExt cx="3233026" cy="931844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10836816" y="798227"/>
                <a:ext cx="931844" cy="931844"/>
              </a:xfrm>
              <a:prstGeom prst="ellipse">
                <a:avLst/>
              </a:prstGeom>
              <a:solidFill>
                <a:srgbClr val="FFC52C"/>
              </a:solidFill>
              <a:ln>
                <a:solidFill>
                  <a:srgbClr val="FFC5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8535634" y="1064094"/>
                <a:ext cx="2301182" cy="40011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fa-IR" sz="2000" dirty="0" smtClean="0">
                    <a:solidFill>
                      <a:srgbClr val="FFC52C"/>
                    </a:solidFill>
                    <a:latin typeface="IRANSans Medium" panose="02040503050201020203" pitchFamily="18" charset="-78"/>
                    <a:cs typeface="IRANSans Medium" panose="02040503050201020203" pitchFamily="18" charset="-78"/>
                  </a:rPr>
                  <a:t>محیط برنامه نویسی</a:t>
                </a:r>
                <a:endParaRPr lang="fa-IR" sz="2000" dirty="0">
                  <a:solidFill>
                    <a:srgbClr val="FFC52C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endParaRPr>
              </a:p>
            </p:txBody>
          </p:sp>
        </p:grp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7642" y="2053893"/>
              <a:ext cx="615927" cy="491423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422694" y="3984048"/>
            <a:ext cx="10085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ها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427321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1661160" y="6418891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666240" y="5307703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56080" y="4183696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656080" y="3077209"/>
            <a:ext cx="0" cy="1086167"/>
          </a:xfrm>
          <a:prstGeom prst="line">
            <a:avLst/>
          </a:prstGeom>
          <a:ln w="28575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56080" y="1965007"/>
            <a:ext cx="0" cy="1086167"/>
          </a:xfrm>
          <a:prstGeom prst="line">
            <a:avLst/>
          </a:prstGeom>
          <a:ln w="28575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656080" y="832485"/>
            <a:ext cx="0" cy="10861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endCxn id="18" idx="4"/>
          </p:cNvCxnSpPr>
          <p:nvPr/>
        </p:nvCxnSpPr>
        <p:spPr>
          <a:xfrm>
            <a:off x="1656080" y="-173038"/>
            <a:ext cx="0" cy="108616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64556" y="6550223"/>
            <a:ext cx="15081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1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دانشگاه صنعتی امیرکبیر</a:t>
            </a:r>
            <a:endParaRPr lang="fa-IR" sz="11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79880" y="76073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Oval 18"/>
          <p:cNvSpPr/>
          <p:nvPr/>
        </p:nvSpPr>
        <p:spPr>
          <a:xfrm>
            <a:off x="1579880" y="1872932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0" name="Oval 19"/>
          <p:cNvSpPr/>
          <p:nvPr/>
        </p:nvSpPr>
        <p:spPr>
          <a:xfrm>
            <a:off x="1579880" y="2985134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1" name="Oval 20"/>
          <p:cNvSpPr/>
          <p:nvPr/>
        </p:nvSpPr>
        <p:spPr>
          <a:xfrm>
            <a:off x="1529080" y="4034026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Oval 21"/>
          <p:cNvSpPr/>
          <p:nvPr/>
        </p:nvSpPr>
        <p:spPr>
          <a:xfrm>
            <a:off x="1579880" y="5209538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Oval 22"/>
          <p:cNvSpPr/>
          <p:nvPr/>
        </p:nvSpPr>
        <p:spPr>
          <a:xfrm>
            <a:off x="1579880" y="632174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TextBox 23"/>
          <p:cNvSpPr txBox="1"/>
          <p:nvPr/>
        </p:nvSpPr>
        <p:spPr>
          <a:xfrm>
            <a:off x="535940" y="64744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464506" y="6527139"/>
            <a:ext cx="72749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4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12/19</a:t>
            </a:r>
            <a:endParaRPr lang="fa-IR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5940" y="1759644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تعریف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940" y="2871846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6815" y="3984048"/>
            <a:ext cx="103447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ها</a:t>
            </a:r>
            <a:endParaRPr lang="fa-IR" b="1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2720" y="5096250"/>
            <a:ext cx="12585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 بندی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8330" y="620845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64556" y="570875"/>
            <a:ext cx="15944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800" b="1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ها</a:t>
            </a:r>
            <a:endParaRPr lang="fa-IR" sz="2800" b="1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" name="Oval 1"/>
          <p:cNvSpPr/>
          <p:nvPr/>
        </p:nvSpPr>
        <p:spPr>
          <a:xfrm>
            <a:off x="9739312" y="1026418"/>
            <a:ext cx="4905375" cy="4905375"/>
          </a:xfrm>
          <a:prstGeom prst="ellipse">
            <a:avLst/>
          </a:prstGeom>
          <a:noFill/>
          <a:ln w="76200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grpSp>
        <p:nvGrpSpPr>
          <p:cNvPr id="14" name="Group 13"/>
          <p:cNvGrpSpPr/>
          <p:nvPr/>
        </p:nvGrpSpPr>
        <p:grpSpPr>
          <a:xfrm>
            <a:off x="8519600" y="1041348"/>
            <a:ext cx="2838038" cy="832584"/>
            <a:chOff x="8070592" y="1339216"/>
            <a:chExt cx="2838038" cy="832584"/>
          </a:xfrm>
        </p:grpSpPr>
        <p:grpSp>
          <p:nvGrpSpPr>
            <p:cNvPr id="11" name="Group 10"/>
            <p:cNvGrpSpPr/>
            <p:nvPr/>
          </p:nvGrpSpPr>
          <p:grpSpPr>
            <a:xfrm>
              <a:off x="10076046" y="1339216"/>
              <a:ext cx="832584" cy="832584"/>
              <a:chOff x="10076046" y="1339216"/>
              <a:chExt cx="832584" cy="832584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0111249" y="1371063"/>
                <a:ext cx="750498" cy="750498"/>
              </a:xfrm>
              <a:prstGeom prst="ellipse">
                <a:avLst/>
              </a:prstGeom>
              <a:solidFill>
                <a:srgbClr val="FFC52C"/>
              </a:solidFill>
              <a:ln>
                <a:solidFill>
                  <a:srgbClr val="FFC5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6046" y="1339216"/>
                <a:ext cx="832584" cy="832584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8070592" y="1561645"/>
              <a:ext cx="18639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>
                  <a:solidFill>
                    <a:srgbClr val="FFC52C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rPr>
                <a:t>Unreal Engine</a:t>
              </a:r>
              <a:endParaRPr lang="fa-IR" dirty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762070" y="1956736"/>
            <a:ext cx="2624626" cy="750498"/>
            <a:chOff x="7568003" y="2512400"/>
            <a:chExt cx="2624626" cy="750498"/>
          </a:xfrm>
        </p:grpSpPr>
        <p:grpSp>
          <p:nvGrpSpPr>
            <p:cNvPr id="10" name="Group 9"/>
            <p:cNvGrpSpPr/>
            <p:nvPr/>
          </p:nvGrpSpPr>
          <p:grpSpPr>
            <a:xfrm>
              <a:off x="9442131" y="2512400"/>
              <a:ext cx="750498" cy="750498"/>
              <a:chOff x="9442131" y="2512400"/>
              <a:chExt cx="750498" cy="75049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9442131" y="2512400"/>
                <a:ext cx="750498" cy="750498"/>
              </a:xfrm>
              <a:prstGeom prst="ellipse">
                <a:avLst/>
              </a:prstGeom>
              <a:solidFill>
                <a:srgbClr val="FFC52C"/>
              </a:solidFill>
              <a:ln>
                <a:solidFill>
                  <a:srgbClr val="FFC5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02418" y="2621769"/>
                <a:ext cx="517527" cy="531759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7568003" y="2739688"/>
              <a:ext cx="186396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>
                  <a:solidFill>
                    <a:srgbClr val="FFC52C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rPr>
                <a:t>Unity Engine</a:t>
              </a:r>
              <a:endParaRPr lang="fa-IR" dirty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421703" y="4216890"/>
            <a:ext cx="2902264" cy="750498"/>
            <a:chOff x="7234167" y="3808447"/>
            <a:chExt cx="2902264" cy="750498"/>
          </a:xfrm>
        </p:grpSpPr>
        <p:grpSp>
          <p:nvGrpSpPr>
            <p:cNvPr id="12" name="Group 11"/>
            <p:cNvGrpSpPr/>
            <p:nvPr/>
          </p:nvGrpSpPr>
          <p:grpSpPr>
            <a:xfrm>
              <a:off x="9385933" y="3808447"/>
              <a:ext cx="750498" cy="750498"/>
              <a:chOff x="9385933" y="3808447"/>
              <a:chExt cx="750498" cy="750498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9385933" y="3808447"/>
                <a:ext cx="750498" cy="750498"/>
              </a:xfrm>
              <a:prstGeom prst="ellipse">
                <a:avLst/>
              </a:prstGeom>
              <a:solidFill>
                <a:srgbClr val="FFC52C"/>
              </a:solidFill>
              <a:ln>
                <a:solidFill>
                  <a:srgbClr val="FFC5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3186" y="3867730"/>
                <a:ext cx="631932" cy="631932"/>
              </a:xfrm>
              <a:prstGeom prst="rect">
                <a:avLst/>
              </a:prstGeom>
            </p:spPr>
          </p:pic>
        </p:grpSp>
        <p:sp>
          <p:nvSpPr>
            <p:cNvPr id="44" name="TextBox 43"/>
            <p:cNvSpPr txBox="1"/>
            <p:nvPr/>
          </p:nvSpPr>
          <p:spPr>
            <a:xfrm>
              <a:off x="7234167" y="4034026"/>
              <a:ext cx="206057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>
                  <a:solidFill>
                    <a:srgbClr val="FFC52C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rPr>
                <a:t>Frostbite Engine</a:t>
              </a:r>
              <a:endParaRPr lang="fa-IR" dirty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916498" y="5123717"/>
            <a:ext cx="2257240" cy="750498"/>
            <a:chOff x="8616391" y="4834289"/>
            <a:chExt cx="2257240" cy="750498"/>
          </a:xfrm>
        </p:grpSpPr>
        <p:grpSp>
          <p:nvGrpSpPr>
            <p:cNvPr id="13" name="Group 12"/>
            <p:cNvGrpSpPr/>
            <p:nvPr/>
          </p:nvGrpSpPr>
          <p:grpSpPr>
            <a:xfrm>
              <a:off x="10123133" y="4834289"/>
              <a:ext cx="750498" cy="750498"/>
              <a:chOff x="10123133" y="4834289"/>
              <a:chExt cx="750498" cy="750498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10123133" y="4834289"/>
                <a:ext cx="750498" cy="750498"/>
              </a:xfrm>
              <a:prstGeom prst="ellipse">
                <a:avLst/>
              </a:prstGeom>
              <a:solidFill>
                <a:srgbClr val="FFC52C"/>
              </a:solidFill>
              <a:ln>
                <a:solidFill>
                  <a:srgbClr val="FFC5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54548" y="5020644"/>
                <a:ext cx="707199" cy="377787"/>
              </a:xfrm>
              <a:prstGeom prst="rect">
                <a:avLst/>
              </a:prstGeom>
            </p:spPr>
          </p:pic>
        </p:grpSp>
        <p:sp>
          <p:nvSpPr>
            <p:cNvPr id="45" name="TextBox 44"/>
            <p:cNvSpPr txBox="1"/>
            <p:nvPr/>
          </p:nvSpPr>
          <p:spPr>
            <a:xfrm>
              <a:off x="8616391" y="5020644"/>
              <a:ext cx="14197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>
                  <a:solidFill>
                    <a:srgbClr val="FFC52C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rPr>
                <a:t>Cry Engine</a:t>
              </a:r>
              <a:endParaRPr lang="fa-IR" dirty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004120" y="1240770"/>
            <a:ext cx="3431325" cy="378795"/>
            <a:chOff x="5004120" y="1240770"/>
            <a:chExt cx="3431325" cy="378795"/>
          </a:xfrm>
        </p:grpSpPr>
        <p:sp>
          <p:nvSpPr>
            <p:cNvPr id="47" name="Isosceles Triangle 46"/>
            <p:cNvSpPr/>
            <p:nvPr/>
          </p:nvSpPr>
          <p:spPr>
            <a:xfrm rot="1800000">
              <a:off x="8063320" y="1240770"/>
              <a:ext cx="372125" cy="32079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004120" y="1250233"/>
              <a:ext cx="288084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>
                  <a:solidFill>
                    <a:srgbClr val="CEECEF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rPr>
                <a:t>Gears of War, Fortnite</a:t>
              </a:r>
              <a:endParaRPr lang="fa-IR" dirty="0">
                <a:solidFill>
                  <a:srgbClr val="CEECEF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540859" y="2090858"/>
            <a:ext cx="3275227" cy="369332"/>
            <a:chOff x="4540859" y="2090858"/>
            <a:chExt cx="3275227" cy="369332"/>
          </a:xfrm>
        </p:grpSpPr>
        <p:sp>
          <p:nvSpPr>
            <p:cNvPr id="48" name="Isosceles Triangle 47"/>
            <p:cNvSpPr/>
            <p:nvPr/>
          </p:nvSpPr>
          <p:spPr>
            <a:xfrm rot="1800000">
              <a:off x="7443961" y="2103171"/>
              <a:ext cx="372125" cy="32079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540859" y="2090858"/>
              <a:ext cx="288084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>
                  <a:solidFill>
                    <a:srgbClr val="CEECEF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rPr>
                <a:t>Overcooked, </a:t>
              </a:r>
              <a:r>
                <a:rPr lang="en-US" dirty="0" err="1" smtClean="0">
                  <a:solidFill>
                    <a:srgbClr val="CEECEF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rPr>
                <a:t>Firewatch</a:t>
              </a:r>
              <a:endParaRPr lang="fa-IR" dirty="0">
                <a:solidFill>
                  <a:srgbClr val="CEECEF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833554" y="4369484"/>
            <a:ext cx="3641262" cy="387001"/>
            <a:chOff x="3833554" y="4369484"/>
            <a:chExt cx="3641262" cy="387001"/>
          </a:xfrm>
        </p:grpSpPr>
        <p:sp>
          <p:nvSpPr>
            <p:cNvPr id="46" name="Isosceles Triangle 45"/>
            <p:cNvSpPr/>
            <p:nvPr/>
          </p:nvSpPr>
          <p:spPr>
            <a:xfrm rot="1800000">
              <a:off x="7102691" y="4369484"/>
              <a:ext cx="372125" cy="32079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833554" y="4387153"/>
              <a:ext cx="321386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>
                  <a:solidFill>
                    <a:srgbClr val="CEECEF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rPr>
                <a:t>Battlefield, Need for Speed</a:t>
              </a:r>
              <a:endParaRPr lang="fa-IR" dirty="0">
                <a:solidFill>
                  <a:srgbClr val="CEECEF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935251" y="5259027"/>
            <a:ext cx="2041635" cy="427764"/>
            <a:chOff x="6935251" y="5259027"/>
            <a:chExt cx="2041635" cy="427764"/>
          </a:xfrm>
        </p:grpSpPr>
        <p:sp>
          <p:nvSpPr>
            <p:cNvPr id="49" name="Isosceles Triangle 48"/>
            <p:cNvSpPr/>
            <p:nvPr/>
          </p:nvSpPr>
          <p:spPr>
            <a:xfrm rot="1800000">
              <a:off x="8604761" y="5259027"/>
              <a:ext cx="372125" cy="32079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935251" y="5317459"/>
              <a:ext cx="178222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err="1" smtClean="0">
                  <a:solidFill>
                    <a:srgbClr val="CEECEF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rPr>
                <a:t>Crysis</a:t>
              </a:r>
              <a:r>
                <a:rPr lang="en-US" dirty="0" smtClean="0">
                  <a:solidFill>
                    <a:srgbClr val="CEECEF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rPr>
                <a:t>, Prey</a:t>
              </a:r>
              <a:endParaRPr lang="fa-IR" dirty="0">
                <a:solidFill>
                  <a:srgbClr val="CEECEF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249320" y="3240394"/>
            <a:ext cx="3193385" cy="421262"/>
            <a:chOff x="4249320" y="3240394"/>
            <a:chExt cx="3193385" cy="421262"/>
          </a:xfrm>
        </p:grpSpPr>
        <p:sp>
          <p:nvSpPr>
            <p:cNvPr id="59" name="Isosceles Triangle 58"/>
            <p:cNvSpPr/>
            <p:nvPr/>
          </p:nvSpPr>
          <p:spPr>
            <a:xfrm rot="1800000">
              <a:off x="7070580" y="3240394"/>
              <a:ext cx="372125" cy="32079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249320" y="3292324"/>
              <a:ext cx="288084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>
                  <a:solidFill>
                    <a:srgbClr val="CEECEF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rPr>
                <a:t>Counter Strike, </a:t>
              </a:r>
              <a:r>
                <a:rPr lang="en-US" dirty="0" err="1" smtClean="0">
                  <a:solidFill>
                    <a:srgbClr val="CEECEF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rPr>
                <a:t>Dota</a:t>
              </a:r>
              <a:r>
                <a:rPr lang="en-US" dirty="0" smtClean="0">
                  <a:solidFill>
                    <a:srgbClr val="CEECEF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rPr>
                <a:t> 2</a:t>
              </a:r>
              <a:endParaRPr lang="fa-IR" dirty="0">
                <a:solidFill>
                  <a:srgbClr val="CEECEF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388689" y="3093959"/>
            <a:ext cx="2676273" cy="750498"/>
            <a:chOff x="7388689" y="3093959"/>
            <a:chExt cx="2676273" cy="750498"/>
          </a:xfrm>
        </p:grpSpPr>
        <p:grpSp>
          <p:nvGrpSpPr>
            <p:cNvPr id="54" name="Group 53"/>
            <p:cNvGrpSpPr/>
            <p:nvPr/>
          </p:nvGrpSpPr>
          <p:grpSpPr>
            <a:xfrm>
              <a:off x="7388689" y="3093959"/>
              <a:ext cx="2624626" cy="750498"/>
              <a:chOff x="7568003" y="2512400"/>
              <a:chExt cx="2624626" cy="750498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9442131" y="2512400"/>
                <a:ext cx="750498" cy="750498"/>
              </a:xfrm>
              <a:prstGeom prst="ellipse">
                <a:avLst/>
              </a:prstGeom>
              <a:solidFill>
                <a:srgbClr val="FFC52C"/>
              </a:solidFill>
              <a:ln>
                <a:solidFill>
                  <a:srgbClr val="FFC5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568003" y="2739688"/>
                <a:ext cx="1863968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 smtClean="0">
                    <a:solidFill>
                      <a:srgbClr val="FFC52C"/>
                    </a:solidFill>
                    <a:latin typeface="IRANSans Medium" panose="02040503050201020203" pitchFamily="18" charset="-78"/>
                    <a:cs typeface="IRANSans Medium" panose="02040503050201020203" pitchFamily="18" charset="-78"/>
                  </a:rPr>
                  <a:t>Source Engine</a:t>
                </a:r>
                <a:endParaRPr lang="fa-IR" dirty="0">
                  <a:solidFill>
                    <a:srgbClr val="FFC52C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endParaRPr>
              </a:p>
            </p:txBody>
          </p:sp>
        </p:grp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852" y="3319549"/>
              <a:ext cx="772110" cy="284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58584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809201"/>
            <a:ext cx="9144000" cy="1023938"/>
          </a:xfrm>
        </p:spPr>
        <p:txBody>
          <a:bodyPr>
            <a:normAutofit/>
          </a:bodyPr>
          <a:lstStyle/>
          <a:p>
            <a:r>
              <a:rPr lang="fa-IR" sz="5400" b="1" dirty="0" smtClean="0">
                <a:solidFill>
                  <a:srgbClr val="030D4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آشنایی با موتورهای بازی سازی</a:t>
            </a:r>
            <a:endParaRPr lang="fa-IR" sz="5400" b="1" dirty="0">
              <a:solidFill>
                <a:srgbClr val="030D4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64044" y="2180822"/>
            <a:ext cx="10663912" cy="2072002"/>
            <a:chOff x="764044" y="2180822"/>
            <a:chExt cx="10663912" cy="207200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999" y="2180822"/>
              <a:ext cx="2072002" cy="2072002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764044" y="3321170"/>
              <a:ext cx="4295955" cy="0"/>
            </a:xfrm>
            <a:prstGeom prst="line">
              <a:avLst/>
            </a:prstGeom>
            <a:ln w="57150">
              <a:solidFill>
                <a:srgbClr val="9C06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132001" y="3321170"/>
              <a:ext cx="4295955" cy="0"/>
            </a:xfrm>
            <a:prstGeom prst="line">
              <a:avLst/>
            </a:prstGeom>
            <a:ln w="57150">
              <a:solidFill>
                <a:srgbClr val="9C06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244305" y="3911452"/>
            <a:ext cx="7703389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a-IR" sz="2400" dirty="0" smtClean="0">
                <a:solidFill>
                  <a:srgbClr val="030D4F"/>
                </a:solidFill>
                <a:latin typeface="IRANSans(FaNum) Medium" panose="02040503050201020203" pitchFamily="18" charset="-78"/>
                <a:cs typeface="IRANSans(FaNum) Medium" panose="02040503050201020203" pitchFamily="18" charset="-78"/>
              </a:rPr>
              <a:t>ارائه دهنده: امیرحسین بینش</a:t>
            </a:r>
          </a:p>
          <a:p>
            <a:pPr algn="ctr">
              <a:lnSpc>
                <a:spcPct val="150000"/>
              </a:lnSpc>
            </a:pPr>
            <a:r>
              <a:rPr lang="fa-IR" sz="2400" dirty="0" smtClean="0">
                <a:solidFill>
                  <a:srgbClr val="030D4F"/>
                </a:solidFill>
                <a:latin typeface="IRANSans(FaNum) Medium" panose="02040503050201020203" pitchFamily="18" charset="-78"/>
                <a:cs typeface="IRANSans(FaNum) Medium" panose="02040503050201020203" pitchFamily="18" charset="-78"/>
              </a:rPr>
              <a:t>استاد راهنما: دکتر صفابخش</a:t>
            </a:r>
          </a:p>
          <a:p>
            <a:pPr algn="ctr">
              <a:lnSpc>
                <a:spcPct val="150000"/>
              </a:lnSpc>
            </a:pPr>
            <a:r>
              <a:rPr lang="fa-IR" sz="2400" dirty="0" smtClean="0">
                <a:solidFill>
                  <a:srgbClr val="030D4F"/>
                </a:solidFill>
                <a:latin typeface="IRANSans(FaNum) Medium" panose="02040503050201020203" pitchFamily="18" charset="-78"/>
                <a:cs typeface="IRANSans(FaNum) Medium" panose="02040503050201020203" pitchFamily="18" charset="-78"/>
              </a:rPr>
              <a:t>بهار 98</a:t>
            </a:r>
            <a:endParaRPr lang="fa-IR" sz="2400" dirty="0">
              <a:solidFill>
                <a:srgbClr val="030D4F"/>
              </a:solidFill>
              <a:latin typeface="IRANSans(FaNum) Medium" panose="02040503050201020203" pitchFamily="18" charset="-78"/>
              <a:cs typeface="IRANSans(FaNum) Medium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8503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 -0.1988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1661160" y="6418891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666240" y="5307703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56080" y="4183696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656080" y="3077209"/>
            <a:ext cx="0" cy="1086167"/>
          </a:xfrm>
          <a:prstGeom prst="line">
            <a:avLst/>
          </a:prstGeom>
          <a:ln w="28575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56080" y="1965007"/>
            <a:ext cx="0" cy="1086167"/>
          </a:xfrm>
          <a:prstGeom prst="line">
            <a:avLst/>
          </a:prstGeom>
          <a:ln w="28575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656080" y="832485"/>
            <a:ext cx="0" cy="10861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endCxn id="18" idx="4"/>
          </p:cNvCxnSpPr>
          <p:nvPr/>
        </p:nvCxnSpPr>
        <p:spPr>
          <a:xfrm>
            <a:off x="1656080" y="-173038"/>
            <a:ext cx="0" cy="108616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64556" y="6550223"/>
            <a:ext cx="15081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1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دانشگاه صنعتی امیرکبیر</a:t>
            </a:r>
            <a:endParaRPr lang="fa-IR" sz="11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79880" y="76073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Oval 18"/>
          <p:cNvSpPr/>
          <p:nvPr/>
        </p:nvSpPr>
        <p:spPr>
          <a:xfrm>
            <a:off x="1579880" y="1872932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0" name="Oval 19"/>
          <p:cNvSpPr/>
          <p:nvPr/>
        </p:nvSpPr>
        <p:spPr>
          <a:xfrm>
            <a:off x="1579880" y="2985134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1" name="Oval 20"/>
          <p:cNvSpPr/>
          <p:nvPr/>
        </p:nvSpPr>
        <p:spPr>
          <a:xfrm>
            <a:off x="1529080" y="4034026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Oval 21"/>
          <p:cNvSpPr/>
          <p:nvPr/>
        </p:nvSpPr>
        <p:spPr>
          <a:xfrm>
            <a:off x="1579880" y="5209538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Oval 22"/>
          <p:cNvSpPr/>
          <p:nvPr/>
        </p:nvSpPr>
        <p:spPr>
          <a:xfrm>
            <a:off x="1579880" y="632174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TextBox 23"/>
          <p:cNvSpPr txBox="1"/>
          <p:nvPr/>
        </p:nvSpPr>
        <p:spPr>
          <a:xfrm>
            <a:off x="535940" y="64744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464506" y="6527139"/>
            <a:ext cx="72749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4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13/19</a:t>
            </a:r>
            <a:endParaRPr lang="fa-IR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5940" y="1759644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تعریف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940" y="2871846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6815" y="3984048"/>
            <a:ext cx="103447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ها</a:t>
            </a:r>
            <a:endParaRPr lang="fa-IR" b="1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2720" y="5096250"/>
            <a:ext cx="12585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 بندی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8330" y="620845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64556" y="570875"/>
            <a:ext cx="15944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800" b="1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ها</a:t>
            </a:r>
            <a:endParaRPr lang="fa-IR" sz="2800" b="1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739030179"/>
              </p:ext>
            </p:extLst>
          </p:nvPr>
        </p:nvGraphicFramePr>
        <p:xfrm>
          <a:off x="2972435" y="1026418"/>
          <a:ext cx="7578725" cy="5044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8748380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1661160" y="6418891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666240" y="5307703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56080" y="4183696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656080" y="3077209"/>
            <a:ext cx="0" cy="1086167"/>
          </a:xfrm>
          <a:prstGeom prst="line">
            <a:avLst/>
          </a:prstGeom>
          <a:ln w="28575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56080" y="1965007"/>
            <a:ext cx="0" cy="1086167"/>
          </a:xfrm>
          <a:prstGeom prst="line">
            <a:avLst/>
          </a:prstGeom>
          <a:ln w="28575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656080" y="832485"/>
            <a:ext cx="0" cy="10861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endCxn id="18" idx="4"/>
          </p:cNvCxnSpPr>
          <p:nvPr/>
        </p:nvCxnSpPr>
        <p:spPr>
          <a:xfrm>
            <a:off x="1656080" y="-173038"/>
            <a:ext cx="0" cy="108616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64556" y="6550223"/>
            <a:ext cx="15081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1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دانشگاه صنعتی امیرکبیر</a:t>
            </a:r>
            <a:endParaRPr lang="fa-IR" sz="11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79880" y="76073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Oval 18"/>
          <p:cNvSpPr/>
          <p:nvPr/>
        </p:nvSpPr>
        <p:spPr>
          <a:xfrm>
            <a:off x="1579880" y="1872932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0" name="Oval 19"/>
          <p:cNvSpPr/>
          <p:nvPr/>
        </p:nvSpPr>
        <p:spPr>
          <a:xfrm>
            <a:off x="1579880" y="2985134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1" name="Oval 20"/>
          <p:cNvSpPr/>
          <p:nvPr/>
        </p:nvSpPr>
        <p:spPr>
          <a:xfrm>
            <a:off x="1529080" y="4034026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Oval 21"/>
          <p:cNvSpPr/>
          <p:nvPr/>
        </p:nvSpPr>
        <p:spPr>
          <a:xfrm>
            <a:off x="1579880" y="5209538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Oval 22"/>
          <p:cNvSpPr/>
          <p:nvPr/>
        </p:nvSpPr>
        <p:spPr>
          <a:xfrm>
            <a:off x="1579880" y="632174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TextBox 23"/>
          <p:cNvSpPr txBox="1"/>
          <p:nvPr/>
        </p:nvSpPr>
        <p:spPr>
          <a:xfrm>
            <a:off x="535940" y="64744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464506" y="6527139"/>
            <a:ext cx="72749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4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14/19</a:t>
            </a:r>
            <a:endParaRPr lang="fa-IR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5940" y="1759644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تعریف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940" y="2871846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6815" y="3984048"/>
            <a:ext cx="103447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ها</a:t>
            </a:r>
            <a:endParaRPr lang="fa-IR" b="1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2720" y="5096250"/>
            <a:ext cx="12585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 بندی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8330" y="620845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64556" y="570875"/>
            <a:ext cx="15944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800" b="1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ها</a:t>
            </a:r>
            <a:endParaRPr lang="fa-IR" sz="2800" b="1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583854" y="1414157"/>
            <a:ext cx="2962737" cy="4257238"/>
            <a:chOff x="112769" y="1546737"/>
            <a:chExt cx="3210722" cy="4564335"/>
          </a:xfrm>
          <a:solidFill>
            <a:srgbClr val="FFC52C"/>
          </a:solidFill>
        </p:grpSpPr>
        <p:sp>
          <p:nvSpPr>
            <p:cNvPr id="26" name="Pentagon 3"/>
            <p:cNvSpPr/>
            <p:nvPr/>
          </p:nvSpPr>
          <p:spPr>
            <a:xfrm flipV="1">
              <a:off x="112769" y="5026705"/>
              <a:ext cx="3170543" cy="1084367"/>
            </a:xfrm>
            <a:custGeom>
              <a:avLst/>
              <a:gdLst/>
              <a:ahLst/>
              <a:cxnLst/>
              <a:rect l="l" t="t" r="r" b="b"/>
              <a:pathLst>
                <a:path w="3040781" h="1084367">
                  <a:moveTo>
                    <a:pt x="0" y="0"/>
                  </a:moveTo>
                  <a:lnTo>
                    <a:pt x="2530190" y="0"/>
                  </a:lnTo>
                  <a:lnTo>
                    <a:pt x="3040781" y="510590"/>
                  </a:lnTo>
                  <a:cubicBezTo>
                    <a:pt x="2848573" y="666242"/>
                    <a:pt x="2682455" y="852724"/>
                    <a:pt x="2551161" y="1063396"/>
                  </a:cubicBezTo>
                  <a:lnTo>
                    <a:pt x="2530190" y="1084367"/>
                  </a:lnTo>
                  <a:lnTo>
                    <a:pt x="0" y="1084367"/>
                  </a:lnTo>
                  <a:lnTo>
                    <a:pt x="0" y="1080142"/>
                  </a:lnTo>
                  <a:lnTo>
                    <a:pt x="5321" y="1080142"/>
                  </a:lnTo>
                  <a:lnTo>
                    <a:pt x="543279" y="542184"/>
                  </a:lnTo>
                  <a:lnTo>
                    <a:pt x="5321" y="4226"/>
                  </a:lnTo>
                  <a:lnTo>
                    <a:pt x="0" y="422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i="1" ker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28" name="Pentagon 3"/>
            <p:cNvSpPr/>
            <p:nvPr/>
          </p:nvSpPr>
          <p:spPr>
            <a:xfrm>
              <a:off x="117303" y="1546737"/>
              <a:ext cx="3206188" cy="1084367"/>
            </a:xfrm>
            <a:custGeom>
              <a:avLst/>
              <a:gdLst/>
              <a:ahLst/>
              <a:cxnLst/>
              <a:rect l="l" t="t" r="r" b="b"/>
              <a:pathLst>
                <a:path w="3040781" h="1084367">
                  <a:moveTo>
                    <a:pt x="0" y="0"/>
                  </a:moveTo>
                  <a:lnTo>
                    <a:pt x="2530190" y="0"/>
                  </a:lnTo>
                  <a:lnTo>
                    <a:pt x="3040781" y="510590"/>
                  </a:lnTo>
                  <a:cubicBezTo>
                    <a:pt x="2848573" y="666242"/>
                    <a:pt x="2682455" y="852724"/>
                    <a:pt x="2551161" y="1063396"/>
                  </a:cubicBezTo>
                  <a:lnTo>
                    <a:pt x="2530190" y="1084367"/>
                  </a:lnTo>
                  <a:lnTo>
                    <a:pt x="0" y="1084367"/>
                  </a:lnTo>
                  <a:lnTo>
                    <a:pt x="0" y="1080142"/>
                  </a:lnTo>
                  <a:lnTo>
                    <a:pt x="5321" y="1080142"/>
                  </a:lnTo>
                  <a:lnTo>
                    <a:pt x="543279" y="542184"/>
                  </a:lnTo>
                  <a:lnTo>
                    <a:pt x="5321" y="4226"/>
                  </a:lnTo>
                  <a:lnTo>
                    <a:pt x="0" y="422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i="1" ker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34" name="Pentagon 3"/>
            <p:cNvSpPr/>
            <p:nvPr/>
          </p:nvSpPr>
          <p:spPr>
            <a:xfrm>
              <a:off x="112770" y="2711428"/>
              <a:ext cx="2625048" cy="1084367"/>
            </a:xfrm>
            <a:custGeom>
              <a:avLst/>
              <a:gdLst/>
              <a:ahLst/>
              <a:cxnLst/>
              <a:rect l="l" t="t" r="r" b="b"/>
              <a:pathLst>
                <a:path w="2489623" h="1084367">
                  <a:moveTo>
                    <a:pt x="0" y="0"/>
                  </a:moveTo>
                  <a:lnTo>
                    <a:pt x="2489623" y="0"/>
                  </a:lnTo>
                  <a:cubicBezTo>
                    <a:pt x="2306482" y="320767"/>
                    <a:pt x="2199870" y="690423"/>
                    <a:pt x="2194149" y="1084367"/>
                  </a:cubicBezTo>
                  <a:lnTo>
                    <a:pt x="0" y="1084367"/>
                  </a:lnTo>
                  <a:lnTo>
                    <a:pt x="0" y="1080142"/>
                  </a:lnTo>
                  <a:lnTo>
                    <a:pt x="5321" y="1080142"/>
                  </a:lnTo>
                  <a:lnTo>
                    <a:pt x="543279" y="542184"/>
                  </a:lnTo>
                  <a:lnTo>
                    <a:pt x="5321" y="4226"/>
                  </a:lnTo>
                  <a:lnTo>
                    <a:pt x="0" y="422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i="1" ker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35" name="Pentagon 3"/>
            <p:cNvSpPr/>
            <p:nvPr/>
          </p:nvSpPr>
          <p:spPr>
            <a:xfrm>
              <a:off x="118915" y="3876119"/>
              <a:ext cx="2618905" cy="1084367"/>
            </a:xfrm>
            <a:custGeom>
              <a:avLst/>
              <a:gdLst/>
              <a:ahLst/>
              <a:cxnLst/>
              <a:rect l="l" t="t" r="r" b="b"/>
              <a:pathLst>
                <a:path w="2483796" h="1084367">
                  <a:moveTo>
                    <a:pt x="0" y="0"/>
                  </a:moveTo>
                  <a:lnTo>
                    <a:pt x="2193665" y="0"/>
                  </a:lnTo>
                  <a:cubicBezTo>
                    <a:pt x="2198083" y="393535"/>
                    <a:pt x="2302869" y="763083"/>
                    <a:pt x="2483796" y="1084367"/>
                  </a:cubicBezTo>
                  <a:lnTo>
                    <a:pt x="0" y="1084367"/>
                  </a:lnTo>
                  <a:lnTo>
                    <a:pt x="0" y="1080142"/>
                  </a:lnTo>
                  <a:lnTo>
                    <a:pt x="5321" y="1080142"/>
                  </a:lnTo>
                  <a:lnTo>
                    <a:pt x="543279" y="542184"/>
                  </a:lnTo>
                  <a:lnTo>
                    <a:pt x="5321" y="4226"/>
                  </a:lnTo>
                  <a:lnTo>
                    <a:pt x="0" y="422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i="1" ker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818663" y="1644611"/>
            <a:ext cx="3790187" cy="3800510"/>
            <a:chOff x="2473016" y="1921607"/>
            <a:chExt cx="4023360" cy="4034318"/>
          </a:xfrm>
          <a:effectLst/>
        </p:grpSpPr>
        <p:sp>
          <p:nvSpPr>
            <p:cNvPr id="48" name="Freeform 47"/>
            <p:cNvSpPr/>
            <p:nvPr/>
          </p:nvSpPr>
          <p:spPr>
            <a:xfrm>
              <a:off x="2473016" y="1921607"/>
              <a:ext cx="2007108" cy="4022898"/>
            </a:xfrm>
            <a:custGeom>
              <a:avLst/>
              <a:gdLst>
                <a:gd name="connsiteX0" fmla="*/ 2007108 w 2007108"/>
                <a:gd name="connsiteY0" fmla="*/ 0 h 4022898"/>
                <a:gd name="connsiteX1" fmla="*/ 2007108 w 2007108"/>
                <a:gd name="connsiteY1" fmla="*/ 4022898 h 4022898"/>
                <a:gd name="connsiteX2" fmla="*/ 1805997 w 2007108"/>
                <a:gd name="connsiteY2" fmla="*/ 4012743 h 4022898"/>
                <a:gd name="connsiteX3" fmla="*/ 0 w 2007108"/>
                <a:gd name="connsiteY3" fmla="*/ 2011449 h 4022898"/>
                <a:gd name="connsiteX4" fmla="*/ 1805997 w 2007108"/>
                <a:gd name="connsiteY4" fmla="*/ 10155 h 4022898"/>
                <a:gd name="connsiteX5" fmla="*/ 2007108 w 2007108"/>
                <a:gd name="connsiteY5" fmla="*/ 0 h 402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7108" h="4022898">
                  <a:moveTo>
                    <a:pt x="2007108" y="0"/>
                  </a:moveTo>
                  <a:lnTo>
                    <a:pt x="2007108" y="4022898"/>
                  </a:lnTo>
                  <a:lnTo>
                    <a:pt x="1805997" y="4012743"/>
                  </a:lnTo>
                  <a:cubicBezTo>
                    <a:pt x="791596" y="3909725"/>
                    <a:pt x="0" y="3053030"/>
                    <a:pt x="0" y="2011449"/>
                  </a:cubicBezTo>
                  <a:cubicBezTo>
                    <a:pt x="0" y="969868"/>
                    <a:pt x="791596" y="113173"/>
                    <a:pt x="1805997" y="10155"/>
                  </a:cubicBezTo>
                  <a:lnTo>
                    <a:pt x="2007108" y="0"/>
                  </a:lnTo>
                  <a:close/>
                </a:path>
              </a:pathLst>
            </a:custGeom>
            <a:solidFill>
              <a:srgbClr val="FFC52C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0" h="311150"/>
            </a:sp3d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en-US" i="1" ker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4489268" y="1933027"/>
              <a:ext cx="2007108" cy="4022898"/>
            </a:xfrm>
            <a:custGeom>
              <a:avLst/>
              <a:gdLst>
                <a:gd name="connsiteX0" fmla="*/ 0 w 2007108"/>
                <a:gd name="connsiteY0" fmla="*/ 0 h 4022898"/>
                <a:gd name="connsiteX1" fmla="*/ 201111 w 2007108"/>
                <a:gd name="connsiteY1" fmla="*/ 10155 h 4022898"/>
                <a:gd name="connsiteX2" fmla="*/ 2007108 w 2007108"/>
                <a:gd name="connsiteY2" fmla="*/ 2011449 h 4022898"/>
                <a:gd name="connsiteX3" fmla="*/ 201111 w 2007108"/>
                <a:gd name="connsiteY3" fmla="*/ 4012743 h 4022898"/>
                <a:gd name="connsiteX4" fmla="*/ 0 w 2007108"/>
                <a:gd name="connsiteY4" fmla="*/ 4022898 h 4022898"/>
                <a:gd name="connsiteX5" fmla="*/ 0 w 2007108"/>
                <a:gd name="connsiteY5" fmla="*/ 0 h 402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7108" h="4022898">
                  <a:moveTo>
                    <a:pt x="0" y="0"/>
                  </a:moveTo>
                  <a:lnTo>
                    <a:pt x="201111" y="10155"/>
                  </a:lnTo>
                  <a:cubicBezTo>
                    <a:pt x="1215513" y="113173"/>
                    <a:pt x="2007108" y="969868"/>
                    <a:pt x="2007108" y="2011449"/>
                  </a:cubicBezTo>
                  <a:cubicBezTo>
                    <a:pt x="2007108" y="3053030"/>
                    <a:pt x="1215513" y="3909725"/>
                    <a:pt x="201111" y="4012743"/>
                  </a:cubicBezTo>
                  <a:lnTo>
                    <a:pt x="0" y="40228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ECEF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0" h="311150"/>
            </a:sp3d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en-US" i="1" ker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6669155" y="3630852"/>
            <a:ext cx="184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Unreal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071281" y="3630852"/>
            <a:ext cx="1520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</a:t>
            </a:r>
            <a:endParaRPr lang="fi-FI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2" name="Group 81"/>
          <p:cNvGrpSpPr/>
          <p:nvPr/>
        </p:nvGrpSpPr>
        <p:grpSpPr>
          <a:xfrm flipH="1">
            <a:off x="7917998" y="1406328"/>
            <a:ext cx="2962737" cy="4257238"/>
            <a:chOff x="112769" y="1546737"/>
            <a:chExt cx="3210722" cy="4564335"/>
          </a:xfrm>
          <a:solidFill>
            <a:srgbClr val="CEECEF"/>
          </a:solidFill>
        </p:grpSpPr>
        <p:sp>
          <p:nvSpPr>
            <p:cNvPr id="83" name="Pentagon 3"/>
            <p:cNvSpPr/>
            <p:nvPr/>
          </p:nvSpPr>
          <p:spPr>
            <a:xfrm flipV="1">
              <a:off x="112769" y="5026705"/>
              <a:ext cx="3170543" cy="1084367"/>
            </a:xfrm>
            <a:custGeom>
              <a:avLst/>
              <a:gdLst/>
              <a:ahLst/>
              <a:cxnLst/>
              <a:rect l="l" t="t" r="r" b="b"/>
              <a:pathLst>
                <a:path w="3040781" h="1084367">
                  <a:moveTo>
                    <a:pt x="0" y="0"/>
                  </a:moveTo>
                  <a:lnTo>
                    <a:pt x="2530190" y="0"/>
                  </a:lnTo>
                  <a:lnTo>
                    <a:pt x="3040781" y="510590"/>
                  </a:lnTo>
                  <a:cubicBezTo>
                    <a:pt x="2848573" y="666242"/>
                    <a:pt x="2682455" y="852724"/>
                    <a:pt x="2551161" y="1063396"/>
                  </a:cubicBezTo>
                  <a:lnTo>
                    <a:pt x="2530190" y="1084367"/>
                  </a:lnTo>
                  <a:lnTo>
                    <a:pt x="0" y="1084367"/>
                  </a:lnTo>
                  <a:lnTo>
                    <a:pt x="0" y="1080142"/>
                  </a:lnTo>
                  <a:lnTo>
                    <a:pt x="5321" y="1080142"/>
                  </a:lnTo>
                  <a:lnTo>
                    <a:pt x="543279" y="542184"/>
                  </a:lnTo>
                  <a:lnTo>
                    <a:pt x="5321" y="4226"/>
                  </a:lnTo>
                  <a:lnTo>
                    <a:pt x="0" y="422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i="1" ker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84" name="Pentagon 3"/>
            <p:cNvSpPr/>
            <p:nvPr/>
          </p:nvSpPr>
          <p:spPr>
            <a:xfrm>
              <a:off x="117303" y="1546737"/>
              <a:ext cx="3206188" cy="1084367"/>
            </a:xfrm>
            <a:custGeom>
              <a:avLst/>
              <a:gdLst/>
              <a:ahLst/>
              <a:cxnLst/>
              <a:rect l="l" t="t" r="r" b="b"/>
              <a:pathLst>
                <a:path w="3040781" h="1084367">
                  <a:moveTo>
                    <a:pt x="0" y="0"/>
                  </a:moveTo>
                  <a:lnTo>
                    <a:pt x="2530190" y="0"/>
                  </a:lnTo>
                  <a:lnTo>
                    <a:pt x="3040781" y="510590"/>
                  </a:lnTo>
                  <a:cubicBezTo>
                    <a:pt x="2848573" y="666242"/>
                    <a:pt x="2682455" y="852724"/>
                    <a:pt x="2551161" y="1063396"/>
                  </a:cubicBezTo>
                  <a:lnTo>
                    <a:pt x="2530190" y="1084367"/>
                  </a:lnTo>
                  <a:lnTo>
                    <a:pt x="0" y="1084367"/>
                  </a:lnTo>
                  <a:lnTo>
                    <a:pt x="0" y="1080142"/>
                  </a:lnTo>
                  <a:lnTo>
                    <a:pt x="5321" y="1080142"/>
                  </a:lnTo>
                  <a:lnTo>
                    <a:pt x="543279" y="542184"/>
                  </a:lnTo>
                  <a:lnTo>
                    <a:pt x="5321" y="4226"/>
                  </a:lnTo>
                  <a:lnTo>
                    <a:pt x="0" y="422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i="1" ker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85" name="Pentagon 3"/>
            <p:cNvSpPr/>
            <p:nvPr/>
          </p:nvSpPr>
          <p:spPr>
            <a:xfrm>
              <a:off x="112770" y="2711428"/>
              <a:ext cx="2625048" cy="1084367"/>
            </a:xfrm>
            <a:custGeom>
              <a:avLst/>
              <a:gdLst/>
              <a:ahLst/>
              <a:cxnLst/>
              <a:rect l="l" t="t" r="r" b="b"/>
              <a:pathLst>
                <a:path w="2489623" h="1084367">
                  <a:moveTo>
                    <a:pt x="0" y="0"/>
                  </a:moveTo>
                  <a:lnTo>
                    <a:pt x="2489623" y="0"/>
                  </a:lnTo>
                  <a:cubicBezTo>
                    <a:pt x="2306482" y="320767"/>
                    <a:pt x="2199870" y="690423"/>
                    <a:pt x="2194149" y="1084367"/>
                  </a:cubicBezTo>
                  <a:lnTo>
                    <a:pt x="0" y="1084367"/>
                  </a:lnTo>
                  <a:lnTo>
                    <a:pt x="0" y="1080142"/>
                  </a:lnTo>
                  <a:lnTo>
                    <a:pt x="5321" y="1080142"/>
                  </a:lnTo>
                  <a:lnTo>
                    <a:pt x="543279" y="542184"/>
                  </a:lnTo>
                  <a:lnTo>
                    <a:pt x="5321" y="4226"/>
                  </a:lnTo>
                  <a:lnTo>
                    <a:pt x="0" y="422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i="1" ker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86" name="Pentagon 3"/>
            <p:cNvSpPr/>
            <p:nvPr/>
          </p:nvSpPr>
          <p:spPr>
            <a:xfrm>
              <a:off x="118915" y="3876119"/>
              <a:ext cx="2618905" cy="1084367"/>
            </a:xfrm>
            <a:custGeom>
              <a:avLst/>
              <a:gdLst/>
              <a:ahLst/>
              <a:cxnLst/>
              <a:rect l="l" t="t" r="r" b="b"/>
              <a:pathLst>
                <a:path w="2483796" h="1084367">
                  <a:moveTo>
                    <a:pt x="0" y="0"/>
                  </a:moveTo>
                  <a:lnTo>
                    <a:pt x="2193665" y="0"/>
                  </a:lnTo>
                  <a:cubicBezTo>
                    <a:pt x="2198083" y="393535"/>
                    <a:pt x="2302869" y="763083"/>
                    <a:pt x="2483796" y="1084367"/>
                  </a:cubicBezTo>
                  <a:lnTo>
                    <a:pt x="0" y="1084367"/>
                  </a:lnTo>
                  <a:lnTo>
                    <a:pt x="0" y="1080142"/>
                  </a:lnTo>
                  <a:lnTo>
                    <a:pt x="5321" y="1080142"/>
                  </a:lnTo>
                  <a:lnTo>
                    <a:pt x="543279" y="542184"/>
                  </a:lnTo>
                  <a:lnTo>
                    <a:pt x="5321" y="4226"/>
                  </a:lnTo>
                  <a:lnTo>
                    <a:pt x="0" y="422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i="1" ker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82" y="2546235"/>
            <a:ext cx="1034766" cy="10632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00" y="2417737"/>
            <a:ext cx="1405611" cy="1405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58434" y="1733944"/>
            <a:ext cx="186613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latin typeface="IRANSans Medium" panose="02040503050201020203" pitchFamily="18" charset="-78"/>
                <a:cs typeface="IRANSans Medium" panose="02040503050201020203" pitchFamily="18" charset="-78"/>
              </a:rPr>
              <a:t>رندر سریعتر</a:t>
            </a:r>
            <a:endParaRPr lang="fa-IR" dirty="0"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617465" y="2807117"/>
            <a:ext cx="186613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latin typeface="IRANSans Medium" panose="02040503050201020203" pitchFamily="18" charset="-78"/>
                <a:cs typeface="IRANSans Medium" panose="02040503050201020203" pitchFamily="18" charset="-78"/>
              </a:rPr>
              <a:t>بهینه سازی</a:t>
            </a:r>
            <a:endParaRPr lang="fa-IR" dirty="0"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617465" y="3896062"/>
            <a:ext cx="186613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1600" dirty="0" smtClean="0">
                <a:latin typeface="IRANSans Medium" panose="02040503050201020203" pitchFamily="18" charset="-78"/>
                <a:cs typeface="IRANSans Medium" panose="02040503050201020203" pitchFamily="18" charset="-78"/>
              </a:rPr>
              <a:t>برنامه نویسی ساده</a:t>
            </a:r>
            <a:endParaRPr lang="fa-IR" sz="1600" dirty="0"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113615" y="1733944"/>
            <a:ext cx="186613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latin typeface="IRANSans Medium" panose="02040503050201020203" pitchFamily="18" charset="-78"/>
                <a:cs typeface="IRANSans Medium" panose="02040503050201020203" pitchFamily="18" charset="-78"/>
              </a:rPr>
              <a:t>استفاده آسان</a:t>
            </a:r>
            <a:endParaRPr lang="fa-IR" dirty="0"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006197" y="2836912"/>
            <a:ext cx="186613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1600" dirty="0" smtClean="0">
                <a:latin typeface="IRANSans Medium" panose="02040503050201020203" pitchFamily="18" charset="-78"/>
                <a:cs typeface="IRANSans Medium" panose="02040503050201020203" pitchFamily="18" charset="-78"/>
              </a:rPr>
              <a:t>صدور مجوز آسان تر</a:t>
            </a:r>
            <a:endParaRPr lang="fa-IR" sz="1600" dirty="0"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414497" y="4936649"/>
            <a:ext cx="196437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1600" dirty="0" smtClean="0">
                <a:latin typeface="IRANSans Medium" panose="02040503050201020203" pitchFamily="18" charset="-78"/>
                <a:cs typeface="IRANSans Medium" panose="02040503050201020203" pitchFamily="18" charset="-78"/>
              </a:rPr>
              <a:t>ابزار های شبکه قوی تر</a:t>
            </a:r>
            <a:endParaRPr lang="fa-IR" sz="1600" dirty="0"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187990" y="4979462"/>
            <a:ext cx="186613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1600" dirty="0" smtClean="0">
                <a:latin typeface="IRANSans Medium" panose="02040503050201020203" pitchFamily="18" charset="-78"/>
                <a:cs typeface="IRANSans Medium" panose="02040503050201020203" pitchFamily="18" charset="-78"/>
              </a:rPr>
              <a:t>مناسب برای اندروید</a:t>
            </a:r>
            <a:endParaRPr lang="fa-IR" sz="1600" dirty="0"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167809" y="4048462"/>
            <a:ext cx="186613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1600" dirty="0" smtClean="0">
                <a:latin typeface="IRANSans Medium" panose="02040503050201020203" pitchFamily="18" charset="-78"/>
                <a:cs typeface="IRANSans Medium" panose="02040503050201020203" pitchFamily="18" charset="-78"/>
              </a:rPr>
              <a:t>کم حجم بودن</a:t>
            </a:r>
            <a:endParaRPr lang="fa-IR" sz="1600" dirty="0"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5008087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1661160" y="6418891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666240" y="5307703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56080" y="4183696"/>
            <a:ext cx="0" cy="1086167"/>
          </a:xfrm>
          <a:prstGeom prst="line">
            <a:avLst/>
          </a:prstGeom>
          <a:ln w="28575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656080" y="3077209"/>
            <a:ext cx="0" cy="1086167"/>
          </a:xfrm>
          <a:prstGeom prst="line">
            <a:avLst/>
          </a:prstGeom>
          <a:ln w="28575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56080" y="1965007"/>
            <a:ext cx="0" cy="1086167"/>
          </a:xfrm>
          <a:prstGeom prst="line">
            <a:avLst/>
          </a:prstGeom>
          <a:ln w="28575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656080" y="832485"/>
            <a:ext cx="0" cy="10861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endCxn id="18" idx="4"/>
          </p:cNvCxnSpPr>
          <p:nvPr/>
        </p:nvCxnSpPr>
        <p:spPr>
          <a:xfrm>
            <a:off x="1656080" y="-173038"/>
            <a:ext cx="0" cy="108616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64556" y="6550223"/>
            <a:ext cx="15081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1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دانشگاه صنعتی امیرکبیر</a:t>
            </a:r>
            <a:endParaRPr lang="fa-IR" sz="11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79880" y="76073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Oval 18"/>
          <p:cNvSpPr/>
          <p:nvPr/>
        </p:nvSpPr>
        <p:spPr>
          <a:xfrm>
            <a:off x="1579880" y="1872932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0" name="Oval 19"/>
          <p:cNvSpPr/>
          <p:nvPr/>
        </p:nvSpPr>
        <p:spPr>
          <a:xfrm>
            <a:off x="1579880" y="2985134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1" name="Oval 20"/>
          <p:cNvSpPr/>
          <p:nvPr/>
        </p:nvSpPr>
        <p:spPr>
          <a:xfrm>
            <a:off x="1579880" y="4097336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Oval 21"/>
          <p:cNvSpPr/>
          <p:nvPr/>
        </p:nvSpPr>
        <p:spPr>
          <a:xfrm>
            <a:off x="1518920" y="5143756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Oval 22"/>
          <p:cNvSpPr/>
          <p:nvPr/>
        </p:nvSpPr>
        <p:spPr>
          <a:xfrm>
            <a:off x="1579880" y="632174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TextBox 23"/>
          <p:cNvSpPr txBox="1"/>
          <p:nvPr/>
        </p:nvSpPr>
        <p:spPr>
          <a:xfrm>
            <a:off x="535940" y="64744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363325" y="6527139"/>
            <a:ext cx="82867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4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15/19</a:t>
            </a:r>
            <a:endParaRPr lang="fa-IR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5940" y="1759644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تعریف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940" y="2871846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6815" y="3984048"/>
            <a:ext cx="103447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ها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2720" y="5096250"/>
            <a:ext cx="12585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 بندی</a:t>
            </a:r>
            <a:endParaRPr lang="fa-IR" b="1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8330" y="620845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81340" y="2676613"/>
            <a:ext cx="3449469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4400" b="1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 بندی</a:t>
            </a:r>
            <a:endParaRPr lang="fa-IR" sz="4400" b="1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8707008" y="3061334"/>
            <a:ext cx="2043953" cy="18486"/>
          </a:xfrm>
          <a:prstGeom prst="line">
            <a:avLst/>
          </a:prstGeom>
          <a:ln w="38100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61188" y="3119048"/>
            <a:ext cx="2043953" cy="18486"/>
          </a:xfrm>
          <a:prstGeom prst="line">
            <a:avLst/>
          </a:prstGeom>
          <a:ln w="38100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59722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007" y="2395728"/>
            <a:ext cx="7939986" cy="44622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993" y="261211"/>
            <a:ext cx="1828800" cy="14591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040769" y="1638833"/>
            <a:ext cx="159588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b="1" dirty="0" smtClean="0">
                <a:latin typeface="IRANSans(FaNum) Medium" panose="02040503050201020203" pitchFamily="18" charset="-78"/>
                <a:cs typeface="IRANSans(FaNum) Medium" panose="02040503050201020203" pitchFamily="18" charset="-78"/>
              </a:rPr>
              <a:t>برنامه نویسی</a:t>
            </a:r>
            <a:endParaRPr lang="fa-IR" sz="2000" b="1" dirty="0">
              <a:latin typeface="IRANSans(FaNum) Medium" panose="02040503050201020203" pitchFamily="18" charset="-78"/>
              <a:cs typeface="IRANSans(FaNum) Medium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8969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691" y="368267"/>
            <a:ext cx="1403908" cy="1228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03" y="377876"/>
            <a:ext cx="1226400" cy="122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427" y="4833276"/>
            <a:ext cx="1409701" cy="14083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04702" y="1649628"/>
            <a:ext cx="159588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000" b="1" dirty="0" smtClean="0">
                <a:latin typeface="IRANSans(FaNum) Medium" panose="02040503050201020203" pitchFamily="18" charset="-78"/>
                <a:cs typeface="IRANSans(FaNum) Medium" panose="02040503050201020203" pitchFamily="18" charset="-78"/>
              </a:rPr>
              <a:t>رندر</a:t>
            </a:r>
            <a:endParaRPr lang="fa-IR" sz="2000" b="1" dirty="0">
              <a:latin typeface="IRANSans(FaNum) Medium" panose="02040503050201020203" pitchFamily="18" charset="-78"/>
              <a:cs typeface="IRANSans(FaNum) Medium" panose="02040503050201020203" pitchFamily="18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4016" y="1772872"/>
            <a:ext cx="159588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000" b="1" dirty="0" smtClean="0">
                <a:latin typeface="IRANSans(FaNum) Medium" panose="02040503050201020203" pitchFamily="18" charset="-78"/>
                <a:cs typeface="IRANSans(FaNum) Medium" panose="02040503050201020203" pitchFamily="18" charset="-78"/>
              </a:rPr>
              <a:t>صدا</a:t>
            </a:r>
            <a:endParaRPr lang="fa-IR" sz="2000" b="1" dirty="0">
              <a:latin typeface="IRANSans(FaNum) Medium" panose="02040503050201020203" pitchFamily="18" charset="-78"/>
              <a:cs typeface="IRANSans(FaNum) Medium" panose="02040503050201020203" pitchFamily="18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83333" y="6241657"/>
            <a:ext cx="159588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000" b="1" dirty="0" smtClean="0">
                <a:latin typeface="IRANSans(FaNum) Medium" panose="02040503050201020203" pitchFamily="18" charset="-78"/>
                <a:cs typeface="IRANSans(FaNum) Medium" panose="02040503050201020203" pitchFamily="18" charset="-78"/>
              </a:rPr>
              <a:t>فیزیک</a:t>
            </a:r>
            <a:endParaRPr lang="fa-IR" sz="2000" b="1" dirty="0">
              <a:latin typeface="IRANSans(FaNum) Medium" panose="02040503050201020203" pitchFamily="18" charset="-78"/>
              <a:cs typeface="IRANSans(FaNum) Medium" panose="02040503050201020203" pitchFamily="18" charset="-78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271" y="172502"/>
            <a:ext cx="1515699" cy="1424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90083" y="1666398"/>
            <a:ext cx="159588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000" b="1" dirty="0" smtClean="0">
                <a:latin typeface="IRANSans(FaNum) Medium" panose="02040503050201020203" pitchFamily="18" charset="-78"/>
                <a:cs typeface="IRANSans(FaNum) Medium" panose="02040503050201020203" pitchFamily="18" charset="-78"/>
              </a:rPr>
              <a:t>رابط کاربری</a:t>
            </a:r>
            <a:endParaRPr lang="fa-IR" sz="2000" b="1" dirty="0">
              <a:latin typeface="IRANSans(FaNum) Medium" panose="02040503050201020203" pitchFamily="18" charset="-78"/>
              <a:cs typeface="IRANSans(FaNum) Medium" panose="02040503050201020203" pitchFamily="18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504" y="2396444"/>
            <a:ext cx="7936992" cy="4652974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2476666" y="2519017"/>
            <a:ext cx="7324559" cy="430948"/>
            <a:chOff x="2476666" y="2519017"/>
            <a:chExt cx="7324559" cy="430948"/>
          </a:xfrm>
        </p:grpSpPr>
        <p:sp>
          <p:nvSpPr>
            <p:cNvPr id="5" name="Heart 4"/>
            <p:cNvSpPr/>
            <p:nvPr/>
          </p:nvSpPr>
          <p:spPr>
            <a:xfrm>
              <a:off x="2476666" y="2519018"/>
              <a:ext cx="430947" cy="430947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21" name="Heart 20"/>
            <p:cNvSpPr/>
            <p:nvPr/>
          </p:nvSpPr>
          <p:spPr>
            <a:xfrm>
              <a:off x="3059136" y="2519017"/>
              <a:ext cx="430947" cy="430947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22" name="Heart 21"/>
            <p:cNvSpPr/>
            <p:nvPr/>
          </p:nvSpPr>
          <p:spPr>
            <a:xfrm>
              <a:off x="3641606" y="2519017"/>
              <a:ext cx="430947" cy="430947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463454" y="2549824"/>
              <a:ext cx="1337771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>
                  <a:solidFill>
                    <a:srgbClr val="CEECEF"/>
                  </a:solidFill>
                  <a:latin typeface="IRANSans Medium" panose="02040503050201020203" pitchFamily="18" charset="-78"/>
                  <a:cs typeface="IRANSans Medium" panose="02040503050201020203" pitchFamily="18" charset="-78"/>
                </a:rPr>
                <a:t>SCORE: 8</a:t>
              </a:r>
              <a:endParaRPr lang="fa-IR" dirty="0">
                <a:solidFill>
                  <a:srgbClr val="CEECEF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 rot="1578583">
            <a:off x="4450623" y="4062434"/>
            <a:ext cx="140017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rgbClr val="CEECEF"/>
                </a:solidFill>
                <a:latin typeface="Goudy Stout" panose="0202090407030B020401" pitchFamily="18" charset="0"/>
              </a:rPr>
              <a:t>BAM</a:t>
            </a:r>
            <a:endParaRPr lang="fa-IR" dirty="0">
              <a:solidFill>
                <a:srgbClr val="CEECEF"/>
              </a:solidFill>
              <a:latin typeface="Goudy Stout" panose="0202090407030B020401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1399673">
            <a:off x="4334143" y="4473515"/>
            <a:ext cx="140017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rgbClr val="CEECEF"/>
                </a:solidFill>
                <a:latin typeface="Goudy Stout" panose="0202090407030B020401" pitchFamily="18" charset="0"/>
              </a:rPr>
              <a:t>BAM</a:t>
            </a:r>
            <a:endParaRPr lang="fa-IR" dirty="0">
              <a:solidFill>
                <a:srgbClr val="CEECEF"/>
              </a:solidFill>
              <a:latin typeface="Goudy Stout" panose="0202090407030B020401" pitchFamily="18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508" y="2643457"/>
            <a:ext cx="1901233" cy="207947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993" y="261211"/>
            <a:ext cx="1829833" cy="145912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040769" y="1638833"/>
            <a:ext cx="159588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b="1" dirty="0" smtClean="0">
                <a:latin typeface="IRANSans(FaNum) Medium" panose="02040503050201020203" pitchFamily="18" charset="-78"/>
                <a:cs typeface="IRANSans(FaNum) Medium" panose="02040503050201020203" pitchFamily="18" charset="-78"/>
              </a:rPr>
              <a:t>برنامه نویسی</a:t>
            </a:r>
            <a:endParaRPr lang="fa-IR" sz="2000" b="1" dirty="0">
              <a:latin typeface="IRANSans(FaNum) Medium" panose="02040503050201020203" pitchFamily="18" charset="-78"/>
              <a:cs typeface="IRANSans(FaNum) Medium" panose="02040503050201020203" pitchFamily="18" charset="-78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9" y="4774109"/>
            <a:ext cx="1579094" cy="157909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45386" y="6211714"/>
            <a:ext cx="159588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000" b="1" dirty="0" smtClean="0">
                <a:latin typeface="IRANSans(FaNum) Medium" panose="02040503050201020203" pitchFamily="18" charset="-78"/>
                <a:cs typeface="IRANSans(FaNum) Medium" panose="02040503050201020203" pitchFamily="18" charset="-78"/>
              </a:rPr>
              <a:t>شبکه</a:t>
            </a:r>
            <a:endParaRPr lang="fa-IR" sz="2000" b="1" dirty="0">
              <a:latin typeface="IRANSans(FaNum) Medium" panose="02040503050201020203" pitchFamily="18" charset="-78"/>
              <a:cs typeface="IRANSans(FaNum) Medium" panose="02040503050201020203" pitchFamily="18" charset="-7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08636" y="6353203"/>
            <a:ext cx="116494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PLAYER 1</a:t>
            </a:r>
            <a:endParaRPr lang="fa-IR" dirty="0"/>
          </a:p>
        </p:txBody>
      </p:sp>
      <p:sp>
        <p:nvSpPr>
          <p:cNvPr id="34" name="TextBox 33"/>
          <p:cNvSpPr txBox="1"/>
          <p:nvPr/>
        </p:nvSpPr>
        <p:spPr>
          <a:xfrm>
            <a:off x="7822129" y="6353203"/>
            <a:ext cx="116494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PLAYER 2</a:t>
            </a:r>
            <a:endParaRPr lang="fa-IR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" y="2172982"/>
            <a:ext cx="2153366" cy="21533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67128" y="3932255"/>
            <a:ext cx="184901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000" b="1" dirty="0" smtClean="0">
                <a:latin typeface="IRANSans(FaNum) Medium" panose="02040503050201020203" pitchFamily="18" charset="-78"/>
                <a:cs typeface="IRANSans(FaNum) Medium" panose="02040503050201020203" pitchFamily="18" charset="-78"/>
              </a:rPr>
              <a:t>هوش مصنوعی</a:t>
            </a:r>
            <a:endParaRPr lang="fa-IR" sz="2000" b="1" dirty="0">
              <a:latin typeface="IRANSans(FaNum) Medium" panose="02040503050201020203" pitchFamily="18" charset="-78"/>
              <a:cs typeface="IRANSans(FaNum) Medium" panose="02040503050201020203" pitchFamily="18" charset="-78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868" y="2151421"/>
            <a:ext cx="1817310" cy="181731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030207" y="3968731"/>
            <a:ext cx="184901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000" b="1" dirty="0" smtClean="0">
                <a:latin typeface="IRANSans(FaNum) Medium" panose="02040503050201020203" pitchFamily="18" charset="-78"/>
                <a:cs typeface="IRANSans(FaNum) Medium" panose="02040503050201020203" pitchFamily="18" charset="-78"/>
              </a:rPr>
              <a:t>برخورد ها</a:t>
            </a:r>
            <a:endParaRPr lang="fa-IR" sz="2000" b="1" dirty="0">
              <a:latin typeface="IRANSans(FaNum) Medium" panose="02040503050201020203" pitchFamily="18" charset="-78"/>
              <a:cs typeface="IRANSans(FaNum) Medium" panose="02040503050201020203" pitchFamily="18" charset="-78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247656" y="5563656"/>
            <a:ext cx="753035" cy="7530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7431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7" grpId="0"/>
      <p:bldP spid="24" grpId="0"/>
      <p:bldP spid="24" grpId="1"/>
      <p:bldP spid="25" grpId="0"/>
      <p:bldP spid="25" grpId="1"/>
      <p:bldP spid="32" grpId="0"/>
      <p:bldP spid="33" grpId="0" animBg="1"/>
      <p:bldP spid="34" grpId="0" animBg="1"/>
      <p:bldP spid="36" grpId="0"/>
      <p:bldP spid="38" grpId="0"/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1661160" y="6418891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666240" y="5307703"/>
            <a:ext cx="0" cy="1086167"/>
          </a:xfrm>
          <a:prstGeom prst="line">
            <a:avLst/>
          </a:prstGeom>
          <a:ln w="28575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56080" y="4183696"/>
            <a:ext cx="0" cy="1086167"/>
          </a:xfrm>
          <a:prstGeom prst="line">
            <a:avLst/>
          </a:prstGeom>
          <a:ln w="28575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656080" y="3077209"/>
            <a:ext cx="0" cy="1086167"/>
          </a:xfrm>
          <a:prstGeom prst="line">
            <a:avLst/>
          </a:prstGeom>
          <a:ln w="28575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56080" y="1965007"/>
            <a:ext cx="0" cy="1086167"/>
          </a:xfrm>
          <a:prstGeom prst="line">
            <a:avLst/>
          </a:prstGeom>
          <a:ln w="28575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656080" y="832485"/>
            <a:ext cx="0" cy="10861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endCxn id="18" idx="4"/>
          </p:cNvCxnSpPr>
          <p:nvPr/>
        </p:nvCxnSpPr>
        <p:spPr>
          <a:xfrm>
            <a:off x="1656080" y="-173038"/>
            <a:ext cx="0" cy="108616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64556" y="6550223"/>
            <a:ext cx="15081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1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دانشگاه صنعتی امیرکبیر</a:t>
            </a:r>
            <a:endParaRPr lang="fa-IR" sz="11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79880" y="76073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Oval 18"/>
          <p:cNvSpPr/>
          <p:nvPr/>
        </p:nvSpPr>
        <p:spPr>
          <a:xfrm>
            <a:off x="1579880" y="1872932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0" name="Oval 19"/>
          <p:cNvSpPr/>
          <p:nvPr/>
        </p:nvSpPr>
        <p:spPr>
          <a:xfrm>
            <a:off x="1579880" y="2985134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1" name="Oval 20"/>
          <p:cNvSpPr/>
          <p:nvPr/>
        </p:nvSpPr>
        <p:spPr>
          <a:xfrm>
            <a:off x="1579880" y="4097336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Oval 21"/>
          <p:cNvSpPr/>
          <p:nvPr/>
        </p:nvSpPr>
        <p:spPr>
          <a:xfrm>
            <a:off x="1579880" y="5209538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Oval 22"/>
          <p:cNvSpPr/>
          <p:nvPr/>
        </p:nvSpPr>
        <p:spPr>
          <a:xfrm>
            <a:off x="1518920" y="6263514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TextBox 23"/>
          <p:cNvSpPr txBox="1"/>
          <p:nvPr/>
        </p:nvSpPr>
        <p:spPr>
          <a:xfrm>
            <a:off x="535940" y="64744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487150" y="6537834"/>
            <a:ext cx="93345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4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17/19</a:t>
            </a:r>
            <a:endParaRPr lang="fa-IR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5940" y="1759644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تعریف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940" y="2871846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2720" y="5096250"/>
            <a:ext cx="12585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 بندی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8330" y="620845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lang="fa-IR" b="1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64556" y="570875"/>
            <a:ext cx="15944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800" b="1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lang="fa-IR" sz="2800" b="1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6815" y="3984048"/>
            <a:ext cx="103447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ها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0505" y="1527411"/>
            <a:ext cx="9166645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Gregory, J. (2009). Game Engine Architecture. New York: Boca Raton</a:t>
            </a:r>
          </a:p>
          <a:p>
            <a:endParaRPr lang="en-US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Millington, I.(2007). Game Physics Engine Development: How to Build a Robust Commercial-Grade Physics Engine for Your Game. London : Morgan Kauffman Publishers</a:t>
            </a:r>
          </a:p>
          <a:p>
            <a:endParaRPr lang="en-US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Millington, I. </a:t>
            </a:r>
            <a:r>
              <a:rPr lang="en-US" sz="1400" dirty="0" err="1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Funge</a:t>
            </a:r>
            <a:r>
              <a:rPr lang="en-US" sz="1400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, J.(2009) Artificial Intelligence for Games. London : Morgan Kauffman Publishers</a:t>
            </a:r>
          </a:p>
          <a:p>
            <a:endParaRPr lang="en-US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[</a:t>
            </a:r>
            <a:r>
              <a:rPr lang="en-US" sz="1400" dirty="0" err="1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TheHappieCat</a:t>
            </a:r>
            <a:r>
              <a:rPr lang="en-US" sz="1400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]. (2016, September 7). How Game Engines Work [Video File] Retrieved From https://www.youtube.com/watch?v=DKrdLKetBZE</a:t>
            </a:r>
          </a:p>
          <a:p>
            <a:endParaRPr lang="en-US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[H3Vtux]. (2019, March 10). How do game engines work? [Video File] Retrieved From https://www.youtube.com/watch?v=xrqRuxAkkG8</a:t>
            </a:r>
          </a:p>
          <a:p>
            <a:endParaRPr lang="en-US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3D Art Essentials: The Fundamentals of 3D Modeling, Texturing, and Animation </a:t>
            </a:r>
          </a:p>
          <a:p>
            <a:endParaRPr lang="en-US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Chopline</a:t>
            </a:r>
            <a:r>
              <a:rPr lang="en-US" sz="1400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, A. (2012). 3D Art Essentials. London: Taylor and Francis</a:t>
            </a:r>
            <a:endParaRPr lang="fa-IR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07475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4671202" y="1279766"/>
            <a:ext cx="3019245" cy="3019245"/>
          </a:xfrm>
          <a:prstGeom prst="ellipse">
            <a:avLst/>
          </a:prstGeom>
          <a:solidFill>
            <a:srgbClr val="FFC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7" name="Rectangle 6"/>
          <p:cNvSpPr/>
          <p:nvPr/>
        </p:nvSpPr>
        <p:spPr>
          <a:xfrm>
            <a:off x="0" y="2751826"/>
            <a:ext cx="12192000" cy="1268083"/>
          </a:xfrm>
          <a:prstGeom prst="rect">
            <a:avLst/>
          </a:prstGeom>
          <a:solidFill>
            <a:srgbClr val="020728"/>
          </a:solidFill>
          <a:ln>
            <a:solidFill>
              <a:srgbClr val="030D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4" name="TextBox 33"/>
          <p:cNvSpPr txBox="1"/>
          <p:nvPr/>
        </p:nvSpPr>
        <p:spPr>
          <a:xfrm>
            <a:off x="4237909" y="2998329"/>
            <a:ext cx="374221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Any Questions?</a:t>
            </a:r>
            <a:endParaRPr lang="fa-IR" sz="3600" b="1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54956" y="6527139"/>
            <a:ext cx="15081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1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دانشگاه صنعتی امیرکبیر</a:t>
            </a:r>
            <a:endParaRPr lang="fa-IR" sz="11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003437" y="3735237"/>
            <a:ext cx="2211160" cy="0"/>
          </a:xfrm>
          <a:prstGeom prst="line">
            <a:avLst/>
          </a:prstGeom>
          <a:ln w="57150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165894" y="4019909"/>
            <a:ext cx="5339751" cy="1276710"/>
          </a:xfrm>
          <a:prstGeom prst="rect">
            <a:avLst/>
          </a:prstGeom>
          <a:solidFill>
            <a:srgbClr val="030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TextBox 9"/>
          <p:cNvSpPr txBox="1"/>
          <p:nvPr/>
        </p:nvSpPr>
        <p:spPr>
          <a:xfrm>
            <a:off x="5770044" y="1538181"/>
            <a:ext cx="821557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600" dirty="0" smtClean="0">
                <a:solidFill>
                  <a:srgbClr val="020728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?</a:t>
            </a:r>
            <a:endParaRPr lang="fa-IR" sz="9600" dirty="0">
              <a:solidFill>
                <a:srgbClr val="020728"/>
              </a:solidFill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87150" y="6537834"/>
            <a:ext cx="93345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4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18/19</a:t>
            </a:r>
            <a:endParaRPr lang="fa-IR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345628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354956" y="6527139"/>
            <a:ext cx="15081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1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دانشگاه صنعتی امیرکبیر</a:t>
            </a:r>
            <a:endParaRPr lang="fa-IR" sz="11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31578" y="2748002"/>
            <a:ext cx="4754880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600" dirty="0" smtClean="0">
                <a:solidFill>
                  <a:srgbClr val="FFC52C"/>
                </a:solidFill>
                <a:latin typeface="IRANSans(FaNum) Medium" panose="02040503050201020203" pitchFamily="18" charset="-78"/>
                <a:cs typeface="IRANSans(FaNum) Medium" panose="02040503050201020203" pitchFamily="18" charset="-78"/>
              </a:rPr>
              <a:t>Thank </a:t>
            </a:r>
            <a:r>
              <a:rPr lang="en-US" sz="6600" dirty="0" smtClean="0">
                <a:solidFill>
                  <a:srgbClr val="FFC52C"/>
                </a:solidFill>
                <a:latin typeface="IRANSans(FaNum) Medium" panose="02040503050201020203" pitchFamily="18" charset="-78"/>
                <a:cs typeface="IRANSans(FaNum) Medium" panose="02040503050201020203" pitchFamily="18" charset="-78"/>
              </a:rPr>
              <a:t>you!</a:t>
            </a:r>
            <a:endParaRPr lang="fa-IR" sz="6600" dirty="0">
              <a:solidFill>
                <a:srgbClr val="FFC52C"/>
              </a:solidFill>
              <a:latin typeface="IRANSans(FaNum) Medium" panose="02040503050201020203" pitchFamily="18" charset="-78"/>
              <a:cs typeface="IRANSans(FaNum) Medium" panose="02040503050201020203" pitchFamily="18" charset="-78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50240" y="3302000"/>
            <a:ext cx="2743200" cy="0"/>
          </a:xfrm>
          <a:prstGeom prst="line">
            <a:avLst/>
          </a:prstGeom>
          <a:ln w="57150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17280" y="3302000"/>
            <a:ext cx="2743200" cy="0"/>
          </a:xfrm>
          <a:prstGeom prst="line">
            <a:avLst/>
          </a:prstGeom>
          <a:ln w="57150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460480" y="6543212"/>
            <a:ext cx="11049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4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19/19</a:t>
            </a:r>
            <a:endParaRPr lang="fa-IR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353067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 smtClean="0">
                <a:solidFill>
                  <a:srgbClr val="030D4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سیر ارائه</a:t>
            </a:r>
            <a:endParaRPr lang="fa-IR" b="1" dirty="0">
              <a:solidFill>
                <a:srgbClr val="030D4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4200525"/>
            <a:ext cx="12192000" cy="0"/>
          </a:xfrm>
          <a:prstGeom prst="line">
            <a:avLst/>
          </a:prstGeom>
          <a:ln w="76200">
            <a:solidFill>
              <a:srgbClr val="030D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846580" y="4104640"/>
            <a:ext cx="191770" cy="19177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030D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Oval 7"/>
          <p:cNvSpPr/>
          <p:nvPr/>
        </p:nvSpPr>
        <p:spPr>
          <a:xfrm>
            <a:off x="3494405" y="4115435"/>
            <a:ext cx="191770" cy="19177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030D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9" name="Oval 8"/>
          <p:cNvSpPr/>
          <p:nvPr/>
        </p:nvSpPr>
        <p:spPr>
          <a:xfrm>
            <a:off x="5142230" y="4126230"/>
            <a:ext cx="191770" cy="19177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030D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Oval 9"/>
          <p:cNvSpPr/>
          <p:nvPr/>
        </p:nvSpPr>
        <p:spPr>
          <a:xfrm>
            <a:off x="6790055" y="4115435"/>
            <a:ext cx="191770" cy="19177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030D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1" name="Oval 10"/>
          <p:cNvSpPr/>
          <p:nvPr/>
        </p:nvSpPr>
        <p:spPr>
          <a:xfrm>
            <a:off x="8437880" y="4104640"/>
            <a:ext cx="191770" cy="19177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030D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2" name="Oval 11"/>
          <p:cNvSpPr/>
          <p:nvPr/>
        </p:nvSpPr>
        <p:spPr>
          <a:xfrm>
            <a:off x="10085705" y="4126230"/>
            <a:ext cx="191770" cy="19177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030D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3" name="TextBox 12"/>
          <p:cNvSpPr txBox="1"/>
          <p:nvPr/>
        </p:nvSpPr>
        <p:spPr>
          <a:xfrm>
            <a:off x="1523365" y="3715325"/>
            <a:ext cx="838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000" dirty="0" smtClean="0">
                <a:solidFill>
                  <a:srgbClr val="030D4F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مقدمه</a:t>
            </a:r>
            <a:endParaRPr lang="fa-IR" sz="2000" dirty="0">
              <a:solidFill>
                <a:srgbClr val="030D4F"/>
              </a:solidFill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1190" y="4320540"/>
            <a:ext cx="838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000" dirty="0" smtClean="0">
                <a:solidFill>
                  <a:srgbClr val="030D4F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تعریف</a:t>
            </a:r>
            <a:endParaRPr lang="fa-IR" sz="2000" dirty="0">
              <a:solidFill>
                <a:srgbClr val="030D4F"/>
              </a:solidFill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34561" y="3726120"/>
            <a:ext cx="9756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000" dirty="0" smtClean="0">
                <a:solidFill>
                  <a:srgbClr val="030D4F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وظایف</a:t>
            </a:r>
            <a:endParaRPr lang="fa-IR" sz="2000" dirty="0">
              <a:solidFill>
                <a:srgbClr val="030D4F"/>
              </a:solidFill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67932" y="4318000"/>
            <a:ext cx="106347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000" dirty="0" smtClean="0">
                <a:solidFill>
                  <a:srgbClr val="030D4F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نمونه ها</a:t>
            </a:r>
            <a:endParaRPr lang="fa-IR" sz="2000" dirty="0">
              <a:solidFill>
                <a:srgbClr val="030D4F"/>
              </a:solidFill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14944" y="3704530"/>
            <a:ext cx="143764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000" b="1" dirty="0">
                <a:solidFill>
                  <a:srgbClr val="030D4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 بندی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62490" y="4392295"/>
            <a:ext cx="8382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000" dirty="0" smtClean="0">
                <a:solidFill>
                  <a:srgbClr val="030D4F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منابع</a:t>
            </a:r>
            <a:endParaRPr lang="fa-IR" sz="2000" dirty="0">
              <a:solidFill>
                <a:srgbClr val="030D4F"/>
              </a:solidFill>
              <a:latin typeface="IRANSans Medium" panose="02040503050201020203" pitchFamily="18" charset="-78"/>
              <a:cs typeface="IRANSans Medium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22298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1661160" y="6418891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666240" y="5307703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56080" y="4183696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656080" y="3077209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56080" y="1965007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656080" y="832485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endCxn id="18" idx="0"/>
          </p:cNvCxnSpPr>
          <p:nvPr/>
        </p:nvCxnSpPr>
        <p:spPr>
          <a:xfrm>
            <a:off x="1656080" y="-173038"/>
            <a:ext cx="0" cy="88042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64556" y="6550223"/>
            <a:ext cx="15081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1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دانشگاه صنعتی امیرکبیر</a:t>
            </a:r>
            <a:endParaRPr lang="fa-IR" sz="11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18920" y="707390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Oval 18"/>
          <p:cNvSpPr/>
          <p:nvPr/>
        </p:nvSpPr>
        <p:spPr>
          <a:xfrm>
            <a:off x="1579880" y="1872932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0" name="Oval 19"/>
          <p:cNvSpPr/>
          <p:nvPr/>
        </p:nvSpPr>
        <p:spPr>
          <a:xfrm>
            <a:off x="1579880" y="2985134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1" name="Oval 20"/>
          <p:cNvSpPr/>
          <p:nvPr/>
        </p:nvSpPr>
        <p:spPr>
          <a:xfrm>
            <a:off x="1579880" y="4097336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Oval 21"/>
          <p:cNvSpPr/>
          <p:nvPr/>
        </p:nvSpPr>
        <p:spPr>
          <a:xfrm>
            <a:off x="1579880" y="5209538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Oval 22"/>
          <p:cNvSpPr/>
          <p:nvPr/>
        </p:nvSpPr>
        <p:spPr>
          <a:xfrm>
            <a:off x="1579880" y="632174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TextBox 23"/>
          <p:cNvSpPr txBox="1"/>
          <p:nvPr/>
        </p:nvSpPr>
        <p:spPr>
          <a:xfrm>
            <a:off x="535940" y="647442"/>
            <a:ext cx="8229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fa-IR" b="1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41760" y="6527139"/>
            <a:ext cx="65024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4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1/19</a:t>
            </a:r>
            <a:endParaRPr lang="fa-IR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5940" y="1759644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تعریف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940" y="2871846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2694" y="3984048"/>
            <a:ext cx="10085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ها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2720" y="5096250"/>
            <a:ext cx="12585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 بندی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8330" y="620845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21376" y="2676613"/>
            <a:ext cx="159448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4400" b="1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fa-IR" sz="4400" b="1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cxnSp>
        <p:nvCxnSpPr>
          <p:cNvPr id="3" name="Straight Connector 2"/>
          <p:cNvCxnSpPr>
            <a:endCxn id="34" idx="1"/>
          </p:cNvCxnSpPr>
          <p:nvPr/>
        </p:nvCxnSpPr>
        <p:spPr>
          <a:xfrm flipV="1">
            <a:off x="3877423" y="3061334"/>
            <a:ext cx="2043953" cy="18486"/>
          </a:xfrm>
          <a:prstGeom prst="line">
            <a:avLst/>
          </a:prstGeom>
          <a:ln w="38100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545182" y="3061334"/>
            <a:ext cx="2043953" cy="18486"/>
          </a:xfrm>
          <a:prstGeom prst="line">
            <a:avLst/>
          </a:prstGeom>
          <a:ln w="38100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532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1872" y="-32274"/>
            <a:ext cx="13423872" cy="689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95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85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1661160" y="6418891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666240" y="5307703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56080" y="4183696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656080" y="3077209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56080" y="1965007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656080" y="832485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endCxn id="18" idx="0"/>
          </p:cNvCxnSpPr>
          <p:nvPr/>
        </p:nvCxnSpPr>
        <p:spPr>
          <a:xfrm>
            <a:off x="1656080" y="-173038"/>
            <a:ext cx="0" cy="88042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64556" y="6550223"/>
            <a:ext cx="15081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1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دانشگاه صنعتی امیرکبیر</a:t>
            </a:r>
            <a:endParaRPr lang="fa-IR" sz="11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18920" y="707390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Oval 18"/>
          <p:cNvSpPr/>
          <p:nvPr/>
        </p:nvSpPr>
        <p:spPr>
          <a:xfrm>
            <a:off x="1579880" y="1872932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0" name="Oval 19"/>
          <p:cNvSpPr/>
          <p:nvPr/>
        </p:nvSpPr>
        <p:spPr>
          <a:xfrm>
            <a:off x="1579880" y="2985134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1" name="Oval 20"/>
          <p:cNvSpPr/>
          <p:nvPr/>
        </p:nvSpPr>
        <p:spPr>
          <a:xfrm>
            <a:off x="1579880" y="4097336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Oval 21"/>
          <p:cNvSpPr/>
          <p:nvPr/>
        </p:nvSpPr>
        <p:spPr>
          <a:xfrm>
            <a:off x="1579880" y="5209538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Oval 22"/>
          <p:cNvSpPr/>
          <p:nvPr/>
        </p:nvSpPr>
        <p:spPr>
          <a:xfrm>
            <a:off x="1579880" y="632174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TextBox 23"/>
          <p:cNvSpPr txBox="1"/>
          <p:nvPr/>
        </p:nvSpPr>
        <p:spPr>
          <a:xfrm>
            <a:off x="535940" y="647442"/>
            <a:ext cx="8229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fa-IR" b="1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41760" y="6527139"/>
            <a:ext cx="65024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4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2/19</a:t>
            </a:r>
            <a:endParaRPr lang="fa-IR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5940" y="1759644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تعریف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940" y="2871846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2720" y="5096250"/>
            <a:ext cx="12585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</a:t>
            </a:r>
            <a:r>
              <a:rPr lang="fa-IR" b="1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بندی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8330" y="620845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64556" y="570875"/>
            <a:ext cx="15944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800" b="1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fa-IR" sz="2800" b="1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277CEC9-24C9-4B1D-964A-A216786A7724}"/>
              </a:ext>
            </a:extLst>
          </p:cNvPr>
          <p:cNvCxnSpPr/>
          <p:nvPr/>
        </p:nvCxnSpPr>
        <p:spPr>
          <a:xfrm>
            <a:off x="4716444" y="2992221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1840EDE-DF70-433F-86FE-A402BC5C2DDE}"/>
              </a:ext>
            </a:extLst>
          </p:cNvPr>
          <p:cNvGrpSpPr/>
          <p:nvPr/>
        </p:nvGrpSpPr>
        <p:grpSpPr>
          <a:xfrm>
            <a:off x="4505350" y="2886674"/>
            <a:ext cx="211094" cy="211094"/>
            <a:chOff x="1677812" y="4248152"/>
            <a:chExt cx="211094" cy="211094"/>
          </a:xfrm>
          <a:solidFill>
            <a:srgbClr val="FFC000"/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B84625-CD81-4477-AFEA-2D657FFA16C5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0BB5737-FB23-4CC2-81BC-52D57E7FB8E9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5DAD85F-381F-4EA0-9781-3C23F8D9AC73}"/>
              </a:ext>
            </a:extLst>
          </p:cNvPr>
          <p:cNvCxnSpPr/>
          <p:nvPr/>
        </p:nvCxnSpPr>
        <p:spPr>
          <a:xfrm>
            <a:off x="6864163" y="2992221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6B67BC-401F-4EA8-8CBE-EEB8DFAA45A7}"/>
              </a:ext>
            </a:extLst>
          </p:cNvPr>
          <p:cNvGrpSpPr/>
          <p:nvPr/>
        </p:nvGrpSpPr>
        <p:grpSpPr>
          <a:xfrm>
            <a:off x="6683357" y="2886674"/>
            <a:ext cx="211094" cy="211094"/>
            <a:chOff x="3855819" y="4248152"/>
            <a:chExt cx="211094" cy="211094"/>
          </a:xfrm>
          <a:solidFill>
            <a:srgbClr val="00B0F0"/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399A27A-C7E8-457C-9D90-A66A1BF1F76F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4008114-54A1-42C2-9000-1CC3AE1D8927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0AD362-84BB-49C7-8C91-CDB895729924}"/>
              </a:ext>
            </a:extLst>
          </p:cNvPr>
          <p:cNvGrpSpPr/>
          <p:nvPr/>
        </p:nvGrpSpPr>
        <p:grpSpPr>
          <a:xfrm>
            <a:off x="8800788" y="2886674"/>
            <a:ext cx="211094" cy="211094"/>
            <a:chOff x="5973250" y="4248152"/>
            <a:chExt cx="211094" cy="211094"/>
          </a:xfrm>
          <a:solidFill>
            <a:srgbClr val="FB0C06"/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32FB427-F316-4459-B06D-2A2B27FC7053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35EF795-8B2D-4CD0-87FF-5756B089D921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95C2AE9-E6EE-4572-8B9B-0A1C8899D6FE}"/>
              </a:ext>
            </a:extLst>
          </p:cNvPr>
          <p:cNvSpPr txBox="1"/>
          <p:nvPr/>
        </p:nvSpPr>
        <p:spPr>
          <a:xfrm>
            <a:off x="3460964" y="3378088"/>
            <a:ext cx="2289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Super Mario Bros</a:t>
            </a:r>
            <a:endParaRPr lang="en-US" sz="1600" b="1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B20FE2-BC47-4EB2-B7EA-CBE6F5B390D3}"/>
              </a:ext>
            </a:extLst>
          </p:cNvPr>
          <p:cNvSpPr txBox="1"/>
          <p:nvPr/>
        </p:nvSpPr>
        <p:spPr>
          <a:xfrm>
            <a:off x="3460964" y="3078123"/>
            <a:ext cx="228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1983</a:t>
            </a:r>
            <a:endParaRPr lang="en-US" sz="2000" b="1" dirty="0">
              <a:solidFill>
                <a:srgbClr val="FFC000"/>
              </a:solidFill>
              <a:latin typeface="IRANSans" panose="02040503050201020203" pitchFamily="18" charset="-78"/>
              <a:cs typeface="B Nazanin" panose="00000400000000000000" pitchFamily="2" charset="-7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F83314-6443-4064-B8AD-715FDF38C0B1}"/>
              </a:ext>
            </a:extLst>
          </p:cNvPr>
          <p:cNvSpPr txBox="1"/>
          <p:nvPr/>
        </p:nvSpPr>
        <p:spPr>
          <a:xfrm>
            <a:off x="5649874" y="3378088"/>
            <a:ext cx="2289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Super Mario 64</a:t>
            </a:r>
            <a:endParaRPr lang="en-US" sz="1600" b="1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8D17C2-3595-44AD-9D77-27C29A8030BC}"/>
              </a:ext>
            </a:extLst>
          </p:cNvPr>
          <p:cNvSpPr txBox="1"/>
          <p:nvPr/>
        </p:nvSpPr>
        <p:spPr>
          <a:xfrm>
            <a:off x="5649874" y="3078123"/>
            <a:ext cx="228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52CBBE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1996</a:t>
            </a:r>
            <a:endParaRPr lang="en-US" sz="2000" b="1" dirty="0">
              <a:solidFill>
                <a:srgbClr val="52CBBE"/>
              </a:solidFill>
              <a:latin typeface="IRANSans" panose="02040503050201020203" pitchFamily="18" charset="-78"/>
              <a:cs typeface="B Nazanin" panose="00000400000000000000" pitchFamily="2" charset="-78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2131EC-94E6-4982-85F7-903D6FA72171}"/>
              </a:ext>
            </a:extLst>
          </p:cNvPr>
          <p:cNvSpPr txBox="1"/>
          <p:nvPr/>
        </p:nvSpPr>
        <p:spPr>
          <a:xfrm>
            <a:off x="7600963" y="3378088"/>
            <a:ext cx="2645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Super Mario Odyssey</a:t>
            </a:r>
            <a:endParaRPr lang="en-US" sz="1600" b="1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8562F22-E78F-4DD5-9BBD-EEAB69C0B365}"/>
              </a:ext>
            </a:extLst>
          </p:cNvPr>
          <p:cNvSpPr txBox="1"/>
          <p:nvPr/>
        </p:nvSpPr>
        <p:spPr>
          <a:xfrm>
            <a:off x="7779013" y="3078123"/>
            <a:ext cx="228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B0C06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2017</a:t>
            </a:r>
            <a:endParaRPr lang="en-US" sz="2000" b="1" dirty="0">
              <a:solidFill>
                <a:srgbClr val="FB0C06"/>
              </a:solidFill>
              <a:latin typeface="IRANSans" panose="02040503050201020203" pitchFamily="18" charset="-78"/>
              <a:cs typeface="B Nazanin" panose="00000400000000000000" pitchFamily="2" charset="-78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11450F4-A7BD-494E-BD71-C6C5EB8D03D1}"/>
              </a:ext>
            </a:extLst>
          </p:cNvPr>
          <p:cNvGrpSpPr/>
          <p:nvPr/>
        </p:nvGrpSpPr>
        <p:grpSpPr>
          <a:xfrm>
            <a:off x="3967648" y="1124882"/>
            <a:ext cx="1275682" cy="1275682"/>
            <a:chOff x="3063120" y="1755914"/>
            <a:chExt cx="1275682" cy="1275682"/>
          </a:xfrm>
        </p:grpSpPr>
        <p:sp>
          <p:nvSpPr>
            <p:cNvPr id="62" name="Teardrop 61">
              <a:extLst>
                <a:ext uri="{FF2B5EF4-FFF2-40B4-BE49-F238E27FC236}">
                  <a16:creationId xmlns:a16="http://schemas.microsoft.com/office/drawing/2014/main" id="{5E489B47-B2BB-4EFB-8EC4-21C10615E46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C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62B435C-D1B2-4C1C-B995-8D888E87C5D7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rgbClr val="030D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91C1607-C8B7-4B99-9DC5-3321A9E92D49}"/>
              </a:ext>
            </a:extLst>
          </p:cNvPr>
          <p:cNvGrpSpPr/>
          <p:nvPr/>
        </p:nvGrpSpPr>
        <p:grpSpPr>
          <a:xfrm>
            <a:off x="6146968" y="1124882"/>
            <a:ext cx="1275682" cy="1275682"/>
            <a:chOff x="5242440" y="1755914"/>
            <a:chExt cx="1275682" cy="1275682"/>
          </a:xfrm>
        </p:grpSpPr>
        <p:sp>
          <p:nvSpPr>
            <p:cNvPr id="66" name="Teardrop 65">
              <a:extLst>
                <a:ext uri="{FF2B5EF4-FFF2-40B4-BE49-F238E27FC236}">
                  <a16:creationId xmlns:a16="http://schemas.microsoft.com/office/drawing/2014/main" id="{A44D7BEA-70F0-4773-A72C-A5B9951D3536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431DABB-47B8-4640-BD39-9CC7E2CDA115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rgbClr val="030D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A807BE1-996E-4364-AC05-CAC8C826377C}"/>
              </a:ext>
            </a:extLst>
          </p:cNvPr>
          <p:cNvGrpSpPr/>
          <p:nvPr/>
        </p:nvGrpSpPr>
        <p:grpSpPr>
          <a:xfrm>
            <a:off x="8257709" y="1124882"/>
            <a:ext cx="1275682" cy="1275682"/>
            <a:chOff x="7353181" y="1755914"/>
            <a:chExt cx="1275682" cy="1275682"/>
          </a:xfrm>
        </p:grpSpPr>
        <p:sp>
          <p:nvSpPr>
            <p:cNvPr id="70" name="Teardrop 69">
              <a:extLst>
                <a:ext uri="{FF2B5EF4-FFF2-40B4-BE49-F238E27FC236}">
                  <a16:creationId xmlns:a16="http://schemas.microsoft.com/office/drawing/2014/main" id="{76257F1B-992C-4717-A6A2-EDE25A4F31C3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BB174F9-BA66-486F-BC62-F2720CED100C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rgbClr val="030D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22694" y="3984048"/>
            <a:ext cx="10085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ها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76" y="3695697"/>
            <a:ext cx="4425318" cy="27629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638" y="3702105"/>
            <a:ext cx="4476244" cy="2771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638" y="3694368"/>
            <a:ext cx="4572000" cy="277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74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  <p:bldP spid="54" grpId="0"/>
      <p:bldP spid="56" grpId="0"/>
      <p:bldP spid="58" grpId="0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1661160" y="6418891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666240" y="5307703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56080" y="4183696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656080" y="3077209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56080" y="1965007"/>
            <a:ext cx="0" cy="1086167"/>
          </a:xfrm>
          <a:prstGeom prst="line">
            <a:avLst/>
          </a:prstGeom>
          <a:ln w="28575">
            <a:solidFill>
              <a:srgbClr val="CE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656080" y="832485"/>
            <a:ext cx="0" cy="10861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endCxn id="18" idx="4"/>
          </p:cNvCxnSpPr>
          <p:nvPr/>
        </p:nvCxnSpPr>
        <p:spPr>
          <a:xfrm>
            <a:off x="1656080" y="-173038"/>
            <a:ext cx="0" cy="108616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64556" y="6550223"/>
            <a:ext cx="1508124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1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دانشگاه صنعتی امیرکبیر</a:t>
            </a:r>
            <a:endParaRPr lang="fa-IR" sz="11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79880" y="76073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Oval 18"/>
          <p:cNvSpPr/>
          <p:nvPr/>
        </p:nvSpPr>
        <p:spPr>
          <a:xfrm>
            <a:off x="1524000" y="1811972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0" name="Oval 19"/>
          <p:cNvSpPr/>
          <p:nvPr/>
        </p:nvSpPr>
        <p:spPr>
          <a:xfrm>
            <a:off x="1579880" y="2985134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1" name="Oval 20"/>
          <p:cNvSpPr/>
          <p:nvPr/>
        </p:nvSpPr>
        <p:spPr>
          <a:xfrm>
            <a:off x="1579880" y="4097336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Oval 21"/>
          <p:cNvSpPr/>
          <p:nvPr/>
        </p:nvSpPr>
        <p:spPr>
          <a:xfrm>
            <a:off x="1579880" y="5209538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Oval 22"/>
          <p:cNvSpPr/>
          <p:nvPr/>
        </p:nvSpPr>
        <p:spPr>
          <a:xfrm>
            <a:off x="1579880" y="6321740"/>
            <a:ext cx="152400" cy="152400"/>
          </a:xfrm>
          <a:prstGeom prst="ellipse">
            <a:avLst/>
          </a:prstGeom>
          <a:solidFill>
            <a:srgbClr val="030D4F"/>
          </a:solidFill>
          <a:ln w="28575">
            <a:solidFill>
              <a:srgbClr val="CE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TextBox 23"/>
          <p:cNvSpPr txBox="1"/>
          <p:nvPr/>
        </p:nvSpPr>
        <p:spPr>
          <a:xfrm>
            <a:off x="535940" y="64744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fa-IR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41760" y="6527139"/>
            <a:ext cx="65024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1400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3/19</a:t>
            </a:r>
            <a:endParaRPr lang="fa-IR" sz="1400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5940" y="1759644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solidFill>
                  <a:srgbClr val="FFC52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تعریف</a:t>
            </a:r>
            <a:endParaRPr lang="fa-IR" b="1" dirty="0">
              <a:solidFill>
                <a:srgbClr val="FFC52C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940" y="2871846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وظایف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2720" y="5096250"/>
            <a:ext cx="12585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</a:t>
            </a:r>
            <a:r>
              <a:rPr lang="fa-IR" b="1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dirty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بندی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8330" y="6208452"/>
            <a:ext cx="822960" cy="378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64556" y="570875"/>
            <a:ext cx="159448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800" b="1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تعریف</a:t>
            </a:r>
            <a:endParaRPr lang="fa-IR" sz="2800" b="1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66175" y="2330353"/>
            <a:ext cx="75912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dirty="0" smtClean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فریم ورک برای ساخت بازی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66175" y="3762859"/>
            <a:ext cx="7591246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 smtClean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ابزار های آماده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 smtClean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استفاده مجدد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 smtClean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مولتی پلتفرم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 smtClean="0">
                <a:solidFill>
                  <a:srgbClr val="FFC52C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تسریع توسعه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29126" y="1614582"/>
            <a:ext cx="759124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dirty="0" smtClean="0">
                <a:solidFill>
                  <a:srgbClr val="CEECEF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موتور بازی چیست؟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29126" y="3051174"/>
            <a:ext cx="759124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dirty="0" smtClean="0">
                <a:solidFill>
                  <a:srgbClr val="CEECEF"/>
                </a:solidFill>
                <a:latin typeface="IRANSans Medium" panose="02040503050201020203" pitchFamily="18" charset="-78"/>
                <a:cs typeface="IRANSans Medium" panose="02040503050201020203" pitchFamily="18" charset="-78"/>
              </a:rPr>
              <a:t>چرا از موتور بازی استفاده می کنیم؟</a:t>
            </a:r>
          </a:p>
        </p:txBody>
      </p:sp>
      <p:sp>
        <p:nvSpPr>
          <p:cNvPr id="35" name="Oval 34"/>
          <p:cNvSpPr/>
          <p:nvPr/>
        </p:nvSpPr>
        <p:spPr>
          <a:xfrm>
            <a:off x="11122325" y="1708254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6" name="Oval 35"/>
          <p:cNvSpPr/>
          <p:nvPr/>
        </p:nvSpPr>
        <p:spPr>
          <a:xfrm>
            <a:off x="11122325" y="3144846"/>
            <a:ext cx="274320" cy="274320"/>
          </a:xfrm>
          <a:prstGeom prst="ellipse">
            <a:avLst/>
          </a:prstGeom>
          <a:solidFill>
            <a:srgbClr val="FFC52C"/>
          </a:solidFill>
          <a:ln w="28575">
            <a:solidFill>
              <a:srgbClr val="FFC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4" name="Straight Connector 3"/>
          <p:cNvCxnSpPr>
            <a:stCxn id="35" idx="4"/>
            <a:endCxn id="36" idx="0"/>
          </p:cNvCxnSpPr>
          <p:nvPr/>
        </p:nvCxnSpPr>
        <p:spPr>
          <a:xfrm>
            <a:off x="11259485" y="1982574"/>
            <a:ext cx="0" cy="1162272"/>
          </a:xfrm>
          <a:prstGeom prst="line">
            <a:avLst/>
          </a:prstGeom>
          <a:ln w="38100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259485" y="3402912"/>
            <a:ext cx="0" cy="3455088"/>
          </a:xfrm>
          <a:prstGeom prst="line">
            <a:avLst/>
          </a:prstGeom>
          <a:ln w="38100">
            <a:solidFill>
              <a:srgbClr val="FFC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2539871" y="2121241"/>
            <a:ext cx="3961470" cy="1281671"/>
            <a:chOff x="2539871" y="2121241"/>
            <a:chExt cx="3961470" cy="128167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9871" y="2138621"/>
              <a:ext cx="1191176" cy="119117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670" y="2121241"/>
              <a:ext cx="1281671" cy="1281671"/>
            </a:xfrm>
            <a:prstGeom prst="rect">
              <a:avLst/>
            </a:prstGeom>
          </p:spPr>
        </p:pic>
        <p:grpSp>
          <p:nvGrpSpPr>
            <p:cNvPr id="49" name="Group 48"/>
            <p:cNvGrpSpPr/>
            <p:nvPr/>
          </p:nvGrpSpPr>
          <p:grpSpPr>
            <a:xfrm>
              <a:off x="4054500" y="2579488"/>
              <a:ext cx="841716" cy="311929"/>
              <a:chOff x="2898475" y="673972"/>
              <a:chExt cx="841716" cy="311929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2898475" y="832485"/>
                <a:ext cx="826343" cy="0"/>
              </a:xfrm>
              <a:prstGeom prst="line">
                <a:avLst/>
              </a:prstGeom>
              <a:ln w="57150">
                <a:solidFill>
                  <a:srgbClr val="FFC5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3566455" y="673972"/>
                <a:ext cx="173736" cy="173736"/>
              </a:xfrm>
              <a:prstGeom prst="line">
                <a:avLst/>
              </a:prstGeom>
              <a:ln w="57150">
                <a:solidFill>
                  <a:srgbClr val="FFC5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3562645" y="821309"/>
                <a:ext cx="164592" cy="164592"/>
              </a:xfrm>
              <a:prstGeom prst="line">
                <a:avLst/>
              </a:prstGeom>
              <a:ln w="57150">
                <a:solidFill>
                  <a:srgbClr val="FFC5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/>
          <p:cNvGrpSpPr/>
          <p:nvPr/>
        </p:nvGrpSpPr>
        <p:grpSpPr>
          <a:xfrm>
            <a:off x="2539871" y="3732054"/>
            <a:ext cx="4303809" cy="1966350"/>
            <a:chOff x="2539871" y="3732054"/>
            <a:chExt cx="4303809" cy="19663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9871" y="4122756"/>
              <a:ext cx="1184947" cy="118494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330" y="3732054"/>
              <a:ext cx="1966350" cy="1966350"/>
            </a:xfrm>
            <a:prstGeom prst="rect">
              <a:avLst/>
            </a:prstGeom>
          </p:spPr>
        </p:pic>
        <p:grpSp>
          <p:nvGrpSpPr>
            <p:cNvPr id="50" name="Group 49"/>
            <p:cNvGrpSpPr/>
            <p:nvPr/>
          </p:nvGrpSpPr>
          <p:grpSpPr>
            <a:xfrm>
              <a:off x="4060017" y="4559264"/>
              <a:ext cx="841716" cy="311929"/>
              <a:chOff x="2898475" y="673972"/>
              <a:chExt cx="841716" cy="311929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2898475" y="832485"/>
                <a:ext cx="826343" cy="0"/>
              </a:xfrm>
              <a:prstGeom prst="line">
                <a:avLst/>
              </a:prstGeom>
              <a:ln w="57150">
                <a:solidFill>
                  <a:srgbClr val="FFC5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3566455" y="673972"/>
                <a:ext cx="173736" cy="173736"/>
              </a:xfrm>
              <a:prstGeom prst="line">
                <a:avLst/>
              </a:prstGeom>
              <a:ln w="57150">
                <a:solidFill>
                  <a:srgbClr val="FFC5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>
                <a:off x="3562645" y="821309"/>
                <a:ext cx="164592" cy="164592"/>
              </a:xfrm>
              <a:prstGeom prst="line">
                <a:avLst/>
              </a:prstGeom>
              <a:ln w="57150">
                <a:solidFill>
                  <a:srgbClr val="FFC5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TextBox 45"/>
          <p:cNvSpPr txBox="1"/>
          <p:nvPr/>
        </p:nvSpPr>
        <p:spPr>
          <a:xfrm>
            <a:off x="422694" y="3984048"/>
            <a:ext cx="10085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>
                <a:solidFill>
                  <a:srgbClr val="CEECE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ها</a:t>
            </a:r>
            <a:endParaRPr lang="fa-IR" dirty="0">
              <a:solidFill>
                <a:srgbClr val="CEECE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8866322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5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6" grpId="0"/>
      <p:bldP spid="26" grpId="1"/>
      <p:bldP spid="28" grpId="0"/>
      <p:bldP spid="35" grpId="0" animBg="1"/>
      <p:bldP spid="35" grpId="1" animBg="1"/>
      <p:bldP spid="3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640</Words>
  <Application>Microsoft Office PowerPoint</Application>
  <PresentationFormat>Widescreen</PresentationFormat>
  <Paragraphs>282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B Nazanin</vt:lpstr>
      <vt:lpstr>Calibri Light</vt:lpstr>
      <vt:lpstr>Calibri</vt:lpstr>
      <vt:lpstr>Times New Roman</vt:lpstr>
      <vt:lpstr>IRANSans(FaNum) Medium</vt:lpstr>
      <vt:lpstr>IRANSans</vt:lpstr>
      <vt:lpstr>Arial</vt:lpstr>
      <vt:lpstr>Goudy Stout</vt:lpstr>
      <vt:lpstr>IRANSans Medium</vt:lpstr>
      <vt:lpstr>Office Theme</vt:lpstr>
      <vt:lpstr>آشنایی با موتورهای بازی سازی</vt:lpstr>
      <vt:lpstr>آشنایی با موتورهای بازی سازی</vt:lpstr>
      <vt:lpstr>سیر ارائه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 Bin</dc:creator>
  <cp:lastModifiedBy>Amir Bin</cp:lastModifiedBy>
  <cp:revision>71</cp:revision>
  <dcterms:created xsi:type="dcterms:W3CDTF">2019-05-20T16:58:02Z</dcterms:created>
  <dcterms:modified xsi:type="dcterms:W3CDTF">2019-05-26T11:47:16Z</dcterms:modified>
</cp:coreProperties>
</file>